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703" r:id="rId2"/>
  </p:sldMasterIdLst>
  <p:notesMasterIdLst>
    <p:notesMasterId r:id="rId20"/>
  </p:notesMasterIdLst>
  <p:handoutMasterIdLst>
    <p:handoutMasterId r:id="rId21"/>
  </p:handoutMasterIdLst>
  <p:sldIdLst>
    <p:sldId id="269" r:id="rId3"/>
    <p:sldId id="1018" r:id="rId4"/>
    <p:sldId id="1045" r:id="rId5"/>
    <p:sldId id="1031" r:id="rId6"/>
    <p:sldId id="1046" r:id="rId7"/>
    <p:sldId id="1034" r:id="rId8"/>
    <p:sldId id="1035" r:id="rId9"/>
    <p:sldId id="1036" r:id="rId10"/>
    <p:sldId id="1037" r:id="rId11"/>
    <p:sldId id="1038" r:id="rId12"/>
    <p:sldId id="1039" r:id="rId13"/>
    <p:sldId id="1040" r:id="rId14"/>
    <p:sldId id="1041" r:id="rId15"/>
    <p:sldId id="1042" r:id="rId16"/>
    <p:sldId id="1043" r:id="rId17"/>
    <p:sldId id="1044" r:id="rId18"/>
    <p:sldId id="263" r:id="rId1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0A2"/>
    <a:srgbClr val="2E4FB5"/>
    <a:srgbClr val="004FB5"/>
    <a:srgbClr val="003BC0"/>
    <a:srgbClr val="005BC0"/>
    <a:srgbClr val="524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41" autoAdjust="0"/>
    <p:restoredTop sz="96353" autoAdjust="0"/>
  </p:normalViewPr>
  <p:slideViewPr>
    <p:cSldViewPr snapToGrid="0">
      <p:cViewPr varScale="1">
        <p:scale>
          <a:sx n="109" d="100"/>
          <a:sy n="109" d="100"/>
        </p:scale>
        <p:origin x="188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64" d="100"/>
          <a:sy n="64" d="100"/>
        </p:scale>
        <p:origin x="339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786" cy="498693"/>
          </a:xfrm>
          <a:prstGeom prst="rect">
            <a:avLst/>
          </a:prstGeom>
        </p:spPr>
        <p:txBody>
          <a:bodyPr vert="horz" lIns="91527" tIns="45763" rIns="91527" bIns="4576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0" y="3"/>
            <a:ext cx="2949786" cy="498693"/>
          </a:xfrm>
          <a:prstGeom prst="rect">
            <a:avLst/>
          </a:prstGeom>
        </p:spPr>
        <p:txBody>
          <a:bodyPr vert="horz" lIns="91527" tIns="45763" rIns="91527" bIns="45763" rtlCol="0"/>
          <a:lstStyle>
            <a:lvl1pPr algn="r">
              <a:defRPr sz="1200"/>
            </a:lvl1pPr>
          </a:lstStyle>
          <a:p>
            <a:fld id="{79CC7622-50BB-4534-82F8-FB0E5575F880}" type="datetimeFigureOut">
              <a:rPr kumimoji="1" lang="ja-JP" altLang="en-US" smtClean="0"/>
              <a:t>2025/6/23</a:t>
            </a:fld>
            <a:endParaRPr kumimoji="1" lang="ja-JP" altLang="en-US"/>
          </a:p>
        </p:txBody>
      </p:sp>
      <p:sp>
        <p:nvSpPr>
          <p:cNvPr id="4" name="フッター プレースホルダー 3"/>
          <p:cNvSpPr>
            <a:spLocks noGrp="1"/>
          </p:cNvSpPr>
          <p:nvPr>
            <p:ph type="ftr" sz="quarter" idx="2"/>
          </p:nvPr>
        </p:nvSpPr>
        <p:spPr>
          <a:xfrm>
            <a:off x="3" y="9440647"/>
            <a:ext cx="2949786" cy="498692"/>
          </a:xfrm>
          <a:prstGeom prst="rect">
            <a:avLst/>
          </a:prstGeom>
        </p:spPr>
        <p:txBody>
          <a:bodyPr vert="horz" lIns="91527" tIns="45763" rIns="91527" bIns="4576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0" y="9440647"/>
            <a:ext cx="2949786" cy="498692"/>
          </a:xfrm>
          <a:prstGeom prst="rect">
            <a:avLst/>
          </a:prstGeom>
        </p:spPr>
        <p:txBody>
          <a:bodyPr vert="horz" lIns="91527" tIns="45763" rIns="91527" bIns="45763" rtlCol="0" anchor="b"/>
          <a:lstStyle>
            <a:lvl1pPr algn="r">
              <a:defRPr sz="1200"/>
            </a:lvl1pPr>
          </a:lstStyle>
          <a:p>
            <a:fld id="{74669490-BB76-497B-B730-E5191394467F}" type="slidenum">
              <a:rPr kumimoji="1" lang="ja-JP" altLang="en-US" smtClean="0"/>
              <a:t>‹#›</a:t>
            </a:fld>
            <a:endParaRPr kumimoji="1" lang="ja-JP" altLang="en-US"/>
          </a:p>
        </p:txBody>
      </p:sp>
    </p:spTree>
    <p:extLst>
      <p:ext uri="{BB962C8B-B14F-4D97-AF65-F5344CB8AC3E}">
        <p14:creationId xmlns:p14="http://schemas.microsoft.com/office/powerpoint/2010/main" val="395548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786" cy="498693"/>
          </a:xfrm>
          <a:prstGeom prst="rect">
            <a:avLst/>
          </a:prstGeom>
        </p:spPr>
        <p:txBody>
          <a:bodyPr vert="horz" lIns="91527" tIns="45763" rIns="91527" bIns="4576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3"/>
            <a:ext cx="2949786" cy="498693"/>
          </a:xfrm>
          <a:prstGeom prst="rect">
            <a:avLst/>
          </a:prstGeom>
        </p:spPr>
        <p:txBody>
          <a:bodyPr vert="horz" lIns="91527" tIns="45763" rIns="91527" bIns="45763" rtlCol="0"/>
          <a:lstStyle>
            <a:lvl1pPr algn="r">
              <a:defRPr sz="1200"/>
            </a:lvl1pPr>
          </a:lstStyle>
          <a:p>
            <a:fld id="{07A7FE0E-89F7-44DD-89F7-2613DF21F831}" type="datetimeFigureOut">
              <a:rPr kumimoji="1" lang="ja-JP" altLang="en-US" smtClean="0"/>
              <a:t>2025/6/23</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1527" tIns="45763" rIns="91527" bIns="45763"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5"/>
          </a:xfrm>
          <a:prstGeom prst="rect">
            <a:avLst/>
          </a:prstGeom>
        </p:spPr>
        <p:txBody>
          <a:bodyPr vert="horz" lIns="91527" tIns="45763" rIns="91527" bIns="4576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7"/>
            <a:ext cx="2949786" cy="498692"/>
          </a:xfrm>
          <a:prstGeom prst="rect">
            <a:avLst/>
          </a:prstGeom>
        </p:spPr>
        <p:txBody>
          <a:bodyPr vert="horz" lIns="91527" tIns="45763" rIns="91527" bIns="4576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527" tIns="45763" rIns="91527" bIns="45763" rtlCol="0" anchor="b"/>
          <a:lstStyle>
            <a:lvl1pPr algn="r">
              <a:defRPr sz="1200"/>
            </a:lvl1pPr>
          </a:lstStyle>
          <a:p>
            <a:fld id="{EF0622ED-9ADC-4E72-A172-9BF24E907005}" type="slidenum">
              <a:rPr kumimoji="1" lang="ja-JP" altLang="en-US" smtClean="0"/>
              <a:t>‹#›</a:t>
            </a:fld>
            <a:endParaRPr kumimoji="1" lang="ja-JP" altLang="en-US"/>
          </a:p>
        </p:txBody>
      </p:sp>
    </p:spTree>
    <p:extLst>
      <p:ext uri="{BB962C8B-B14F-4D97-AF65-F5344CB8AC3E}">
        <p14:creationId xmlns:p14="http://schemas.microsoft.com/office/powerpoint/2010/main" val="1165949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0B8DC7-852E-4FD5-A7E8-9CFCB71AA59E}" type="slidenum">
              <a:rPr kumimoji="1" lang="ja-JP" altLang="en-US" smtClean="0"/>
              <a:t>1</a:t>
            </a:fld>
            <a:endParaRPr kumimoji="1" lang="ja-JP" altLang="en-US"/>
          </a:p>
        </p:txBody>
      </p:sp>
    </p:spTree>
    <p:extLst>
      <p:ext uri="{BB962C8B-B14F-4D97-AF65-F5344CB8AC3E}">
        <p14:creationId xmlns:p14="http://schemas.microsoft.com/office/powerpoint/2010/main" val="1361777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0B8DC7-852E-4FD5-A7E8-9CFCB71AA59E}" type="slidenum">
              <a:rPr kumimoji="1" lang="ja-JP" altLang="en-US" smtClean="0"/>
              <a:t>10</a:t>
            </a:fld>
            <a:endParaRPr kumimoji="1" lang="ja-JP" altLang="en-US"/>
          </a:p>
        </p:txBody>
      </p:sp>
    </p:spTree>
    <p:extLst>
      <p:ext uri="{BB962C8B-B14F-4D97-AF65-F5344CB8AC3E}">
        <p14:creationId xmlns:p14="http://schemas.microsoft.com/office/powerpoint/2010/main" val="3370324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0B8DC7-852E-4FD5-A7E8-9CFCB71AA59E}" type="slidenum">
              <a:rPr kumimoji="1" lang="ja-JP" altLang="en-US" smtClean="0"/>
              <a:t>11</a:t>
            </a:fld>
            <a:endParaRPr kumimoji="1" lang="ja-JP" altLang="en-US"/>
          </a:p>
        </p:txBody>
      </p:sp>
    </p:spTree>
    <p:extLst>
      <p:ext uri="{BB962C8B-B14F-4D97-AF65-F5344CB8AC3E}">
        <p14:creationId xmlns:p14="http://schemas.microsoft.com/office/powerpoint/2010/main" val="1214602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0B8DC7-852E-4FD5-A7E8-9CFCB71AA59E}" type="slidenum">
              <a:rPr kumimoji="1" lang="ja-JP" altLang="en-US" smtClean="0"/>
              <a:t>12</a:t>
            </a:fld>
            <a:endParaRPr kumimoji="1" lang="ja-JP" altLang="en-US"/>
          </a:p>
        </p:txBody>
      </p:sp>
    </p:spTree>
    <p:extLst>
      <p:ext uri="{BB962C8B-B14F-4D97-AF65-F5344CB8AC3E}">
        <p14:creationId xmlns:p14="http://schemas.microsoft.com/office/powerpoint/2010/main" val="3610341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0B8DC7-852E-4FD5-A7E8-9CFCB71AA59E}" type="slidenum">
              <a:rPr kumimoji="1" lang="ja-JP" altLang="en-US" smtClean="0"/>
              <a:t>13</a:t>
            </a:fld>
            <a:endParaRPr kumimoji="1" lang="ja-JP" altLang="en-US"/>
          </a:p>
        </p:txBody>
      </p:sp>
    </p:spTree>
    <p:extLst>
      <p:ext uri="{BB962C8B-B14F-4D97-AF65-F5344CB8AC3E}">
        <p14:creationId xmlns:p14="http://schemas.microsoft.com/office/powerpoint/2010/main" val="2762860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0B8DC7-852E-4FD5-A7E8-9CFCB71AA59E}" type="slidenum">
              <a:rPr kumimoji="1" lang="ja-JP" altLang="en-US" smtClean="0"/>
              <a:t>14</a:t>
            </a:fld>
            <a:endParaRPr kumimoji="1" lang="ja-JP" altLang="en-US"/>
          </a:p>
        </p:txBody>
      </p:sp>
    </p:spTree>
    <p:extLst>
      <p:ext uri="{BB962C8B-B14F-4D97-AF65-F5344CB8AC3E}">
        <p14:creationId xmlns:p14="http://schemas.microsoft.com/office/powerpoint/2010/main" val="2498677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0B8DC7-852E-4FD5-A7E8-9CFCB71AA59E}" type="slidenum">
              <a:rPr kumimoji="1" lang="ja-JP" altLang="en-US" smtClean="0"/>
              <a:t>15</a:t>
            </a:fld>
            <a:endParaRPr kumimoji="1" lang="ja-JP" altLang="en-US"/>
          </a:p>
        </p:txBody>
      </p:sp>
    </p:spTree>
    <p:extLst>
      <p:ext uri="{BB962C8B-B14F-4D97-AF65-F5344CB8AC3E}">
        <p14:creationId xmlns:p14="http://schemas.microsoft.com/office/powerpoint/2010/main" val="257173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0B8DC7-852E-4FD5-A7E8-9CFCB71AA59E}" type="slidenum">
              <a:rPr kumimoji="1" lang="ja-JP" altLang="en-US" smtClean="0"/>
              <a:t>2</a:t>
            </a:fld>
            <a:endParaRPr kumimoji="1" lang="ja-JP" altLang="en-US"/>
          </a:p>
        </p:txBody>
      </p:sp>
    </p:spTree>
    <p:extLst>
      <p:ext uri="{BB962C8B-B14F-4D97-AF65-F5344CB8AC3E}">
        <p14:creationId xmlns:p14="http://schemas.microsoft.com/office/powerpoint/2010/main" val="461208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0B8DC7-852E-4FD5-A7E8-9CFCB71AA59E}" type="slidenum">
              <a:rPr kumimoji="1" lang="ja-JP" altLang="en-US" smtClean="0"/>
              <a:t>3</a:t>
            </a:fld>
            <a:endParaRPr kumimoji="1" lang="ja-JP" altLang="en-US"/>
          </a:p>
        </p:txBody>
      </p:sp>
    </p:spTree>
    <p:extLst>
      <p:ext uri="{BB962C8B-B14F-4D97-AF65-F5344CB8AC3E}">
        <p14:creationId xmlns:p14="http://schemas.microsoft.com/office/powerpoint/2010/main" val="202925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0B8DC7-852E-4FD5-A7E8-9CFCB71AA59E}" type="slidenum">
              <a:rPr kumimoji="1" lang="ja-JP" altLang="en-US" smtClean="0"/>
              <a:t>4</a:t>
            </a:fld>
            <a:endParaRPr kumimoji="1" lang="ja-JP" altLang="en-US"/>
          </a:p>
        </p:txBody>
      </p:sp>
    </p:spTree>
    <p:extLst>
      <p:ext uri="{BB962C8B-B14F-4D97-AF65-F5344CB8AC3E}">
        <p14:creationId xmlns:p14="http://schemas.microsoft.com/office/powerpoint/2010/main" val="3585470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0B8DC7-852E-4FD5-A7E8-9CFCB71AA59E}" type="slidenum">
              <a:rPr kumimoji="1" lang="ja-JP" altLang="en-US" smtClean="0"/>
              <a:t>5</a:t>
            </a:fld>
            <a:endParaRPr kumimoji="1" lang="ja-JP" altLang="en-US"/>
          </a:p>
        </p:txBody>
      </p:sp>
    </p:spTree>
    <p:extLst>
      <p:ext uri="{BB962C8B-B14F-4D97-AF65-F5344CB8AC3E}">
        <p14:creationId xmlns:p14="http://schemas.microsoft.com/office/powerpoint/2010/main" val="425040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0B8DC7-852E-4FD5-A7E8-9CFCB71AA59E}" type="slidenum">
              <a:rPr kumimoji="1" lang="ja-JP" altLang="en-US" smtClean="0"/>
              <a:t>6</a:t>
            </a:fld>
            <a:endParaRPr kumimoji="1" lang="ja-JP" altLang="en-US"/>
          </a:p>
        </p:txBody>
      </p:sp>
    </p:spTree>
    <p:extLst>
      <p:ext uri="{BB962C8B-B14F-4D97-AF65-F5344CB8AC3E}">
        <p14:creationId xmlns:p14="http://schemas.microsoft.com/office/powerpoint/2010/main" val="415767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0B8DC7-852E-4FD5-A7E8-9CFCB71AA59E}" type="slidenum">
              <a:rPr kumimoji="1" lang="ja-JP" altLang="en-US" smtClean="0"/>
              <a:t>7</a:t>
            </a:fld>
            <a:endParaRPr kumimoji="1" lang="ja-JP" altLang="en-US"/>
          </a:p>
        </p:txBody>
      </p:sp>
    </p:spTree>
    <p:extLst>
      <p:ext uri="{BB962C8B-B14F-4D97-AF65-F5344CB8AC3E}">
        <p14:creationId xmlns:p14="http://schemas.microsoft.com/office/powerpoint/2010/main" val="964851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0B8DC7-852E-4FD5-A7E8-9CFCB71AA59E}" type="slidenum">
              <a:rPr kumimoji="1" lang="ja-JP" altLang="en-US" smtClean="0"/>
              <a:t>8</a:t>
            </a:fld>
            <a:endParaRPr kumimoji="1" lang="ja-JP" altLang="en-US"/>
          </a:p>
        </p:txBody>
      </p:sp>
    </p:spTree>
    <p:extLst>
      <p:ext uri="{BB962C8B-B14F-4D97-AF65-F5344CB8AC3E}">
        <p14:creationId xmlns:p14="http://schemas.microsoft.com/office/powerpoint/2010/main" val="1491930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20B8DC7-852E-4FD5-A7E8-9CFCB71AA59E}" type="slidenum">
              <a:rPr kumimoji="1" lang="ja-JP" altLang="en-US" smtClean="0"/>
              <a:t>9</a:t>
            </a:fld>
            <a:endParaRPr kumimoji="1" lang="ja-JP" altLang="en-US"/>
          </a:p>
        </p:txBody>
      </p:sp>
    </p:spTree>
    <p:extLst>
      <p:ext uri="{BB962C8B-B14F-4D97-AF65-F5344CB8AC3E}">
        <p14:creationId xmlns:p14="http://schemas.microsoft.com/office/powerpoint/2010/main" val="3777459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8701" y="3035404"/>
            <a:ext cx="8640000" cy="540000"/>
          </a:xfrm>
          <a:prstGeom prst="rect">
            <a:avLst/>
          </a:prstGeom>
        </p:spPr>
        <p:txBody>
          <a:bodyPr anchor="b" anchorCtr="0"/>
          <a:lstStyle>
            <a:lvl1pPr algn="l">
              <a:defRPr sz="2800" spc="300"/>
            </a:lvl1pPr>
          </a:lstStyle>
          <a:p>
            <a:r>
              <a:rPr kumimoji="1" lang="ja-JP" altLang="en-US"/>
              <a:t>マスタ タイトルの書式設定</a:t>
            </a:r>
            <a:endParaRPr kumimoji="1" lang="ja-JP" altLang="en-US" dirty="0"/>
          </a:p>
        </p:txBody>
      </p:sp>
      <p:sp>
        <p:nvSpPr>
          <p:cNvPr id="3" name="サブタイトル 2"/>
          <p:cNvSpPr>
            <a:spLocks noGrp="1"/>
          </p:cNvSpPr>
          <p:nvPr>
            <p:ph type="subTitle" idx="1"/>
          </p:nvPr>
        </p:nvSpPr>
        <p:spPr>
          <a:xfrm>
            <a:off x="1068701" y="3586555"/>
            <a:ext cx="4320000" cy="288000"/>
          </a:xfrm>
          <a:prstGeom prst="rect">
            <a:avLst/>
          </a:prstGeom>
        </p:spPr>
        <p:txBody>
          <a:bodyPr lIns="36000" anchor="ctr" anchorCtr="0"/>
          <a:lstStyle>
            <a:lvl1pPr marL="0" indent="0" algn="l">
              <a:buNone/>
              <a:defRPr sz="1100" spc="3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endParaRPr kumimoji="1" lang="ja-JP" altLang="en-US" dirty="0"/>
          </a:p>
        </p:txBody>
      </p:sp>
      <p:sp>
        <p:nvSpPr>
          <p:cNvPr id="6" name="テキスト ボックス 5"/>
          <p:cNvSpPr txBox="1"/>
          <p:nvPr userDrawn="1"/>
        </p:nvSpPr>
        <p:spPr>
          <a:xfrm>
            <a:off x="900892" y="6602231"/>
            <a:ext cx="5711500" cy="169277"/>
          </a:xfrm>
          <a:prstGeom prst="rect">
            <a:avLst/>
          </a:prstGeom>
          <a:noFill/>
        </p:spPr>
        <p:txBody>
          <a:bodyPr wrap="none" lIns="0" tIns="0" rIns="0" bIns="0" rtlCol="0">
            <a:spAutoFit/>
          </a:bodyPr>
          <a:lstStyle/>
          <a:p>
            <a:r>
              <a:rPr lang="ja-JP" altLang="en-US" sz="1100" b="0" dirty="0">
                <a:solidFill>
                  <a:schemeClr val="tx1"/>
                </a:solidFill>
                <a:ea typeface="Arial Unicode MS" pitchFamily="50" charset="-128"/>
                <a:cs typeface="Arial Unicode MS" pitchFamily="50" charset="-128"/>
              </a:rPr>
              <a:t>Ⓒ</a:t>
            </a:r>
            <a:r>
              <a:rPr lang="en-US" altLang="ja-JP" sz="1100" b="0" dirty="0">
                <a:solidFill>
                  <a:schemeClr val="tx1"/>
                </a:solidFill>
                <a:ea typeface="Arial Unicode MS" pitchFamily="50" charset="-128"/>
                <a:cs typeface="Arial Unicode MS" pitchFamily="50" charset="-128"/>
              </a:rPr>
              <a:t>2020</a:t>
            </a:r>
            <a:r>
              <a:rPr lang="ja-JP" altLang="en-US" sz="1100" dirty="0">
                <a:solidFill>
                  <a:schemeClr val="tx1"/>
                </a:solidFill>
                <a:ea typeface="Arial Unicode MS" pitchFamily="50" charset="-128"/>
                <a:cs typeface="Arial Unicode MS" pitchFamily="50" charset="-128"/>
              </a:rPr>
              <a:t> </a:t>
            </a:r>
            <a:r>
              <a:rPr lang="en-US" altLang="ja-JP" sz="1100" dirty="0">
                <a:solidFill>
                  <a:schemeClr val="tx1"/>
                </a:solidFill>
                <a:ea typeface="Arial Unicode MS" pitchFamily="50" charset="-128"/>
                <a:cs typeface="Arial Unicode MS" pitchFamily="50" charset="-128"/>
              </a:rPr>
              <a:t>|Hokuriku</a:t>
            </a:r>
            <a:r>
              <a:rPr lang="ja-JP" altLang="en-US" sz="1100" dirty="0">
                <a:solidFill>
                  <a:schemeClr val="tx1"/>
                </a:solidFill>
                <a:ea typeface="Arial Unicode MS" pitchFamily="50" charset="-128"/>
                <a:cs typeface="Arial Unicode MS" pitchFamily="50" charset="-128"/>
              </a:rPr>
              <a:t> </a:t>
            </a:r>
            <a:r>
              <a:rPr lang="en-US" altLang="ja-JP" sz="1100" dirty="0">
                <a:solidFill>
                  <a:schemeClr val="tx1"/>
                </a:solidFill>
                <a:ea typeface="Arial Unicode MS" pitchFamily="50" charset="-128"/>
                <a:cs typeface="Arial Unicode MS" pitchFamily="50" charset="-128"/>
              </a:rPr>
              <a:t>Electric</a:t>
            </a:r>
            <a:r>
              <a:rPr lang="ja-JP" altLang="en-US" sz="1100" dirty="0">
                <a:solidFill>
                  <a:schemeClr val="tx1"/>
                </a:solidFill>
                <a:ea typeface="Arial Unicode MS" pitchFamily="50" charset="-128"/>
                <a:cs typeface="Arial Unicode MS" pitchFamily="50" charset="-128"/>
              </a:rPr>
              <a:t> </a:t>
            </a:r>
            <a:r>
              <a:rPr lang="en-US" altLang="ja-JP" sz="1100" dirty="0">
                <a:solidFill>
                  <a:schemeClr val="tx1"/>
                </a:solidFill>
                <a:ea typeface="Arial Unicode MS" pitchFamily="50" charset="-128"/>
                <a:cs typeface="Arial Unicode MS" pitchFamily="50" charset="-128"/>
              </a:rPr>
              <a:t>Power</a:t>
            </a:r>
            <a:r>
              <a:rPr lang="ja-JP" altLang="en-US" sz="1100" dirty="0">
                <a:solidFill>
                  <a:schemeClr val="tx1"/>
                </a:solidFill>
                <a:ea typeface="Arial Unicode MS" pitchFamily="50" charset="-128"/>
                <a:cs typeface="Arial Unicode MS" pitchFamily="50" charset="-128"/>
              </a:rPr>
              <a:t> </a:t>
            </a:r>
            <a:r>
              <a:rPr lang="en-US" altLang="ja-JP" sz="1100" dirty="0">
                <a:solidFill>
                  <a:schemeClr val="tx1"/>
                </a:solidFill>
                <a:ea typeface="Arial Unicode MS" pitchFamily="50" charset="-128"/>
                <a:cs typeface="Arial Unicode MS" pitchFamily="50" charset="-128"/>
              </a:rPr>
              <a:t>Company, All  Rights  Reserved.</a:t>
            </a:r>
            <a:r>
              <a:rPr lang="ja-JP" altLang="en-US" sz="1100" dirty="0">
                <a:solidFill>
                  <a:schemeClr val="tx1"/>
                </a:solidFill>
                <a:ea typeface="Arial Unicode MS" pitchFamily="50" charset="-128"/>
                <a:cs typeface="Arial Unicode MS" pitchFamily="50" charset="-128"/>
              </a:rPr>
              <a:t> </a:t>
            </a:r>
            <a:r>
              <a:rPr lang="en-US" altLang="ja-JP" sz="1100" dirty="0">
                <a:solidFill>
                  <a:schemeClr val="tx1"/>
                </a:solidFill>
                <a:ea typeface="Arial Unicode MS" pitchFamily="50" charset="-128"/>
                <a:cs typeface="Arial Unicode MS" pitchFamily="50" charset="-128"/>
              </a:rPr>
              <a:t>| </a:t>
            </a:r>
            <a:r>
              <a:rPr lang="en-US" altLang="ja-JP" sz="1100" dirty="0">
                <a:solidFill>
                  <a:schemeClr val="tx1"/>
                </a:solidFill>
                <a:ea typeface="HGｺﾞｼｯｸE" pitchFamily="49" charset="-128"/>
              </a:rPr>
              <a:t>CONFIDENTIAL</a:t>
            </a:r>
            <a:endParaRPr lang="ja-JP" altLang="en-US" sz="1100" dirty="0">
              <a:solidFill>
                <a:schemeClr val="tx1"/>
              </a:solidFill>
            </a:endParaRPr>
          </a:p>
        </p:txBody>
      </p:sp>
      <p:cxnSp>
        <p:nvCxnSpPr>
          <p:cNvPr id="7" name="直線コネクタ 6"/>
          <p:cNvCxnSpPr/>
          <p:nvPr userDrawn="1"/>
        </p:nvCxnSpPr>
        <p:spPr>
          <a:xfrm>
            <a:off x="1068701" y="3575404"/>
            <a:ext cx="823289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41659" cy="6858000"/>
          </a:xfrm>
          <a:prstGeom prst="rect">
            <a:avLst/>
          </a:prstGeom>
        </p:spPr>
      </p:pic>
      <p:pic>
        <p:nvPicPr>
          <p:cNvPr id="9" name="図 8"/>
          <p:cNvPicPr>
            <a:picLocks noChangeAspect="1"/>
          </p:cNvPicPr>
          <p:nvPr userDrawn="1"/>
        </p:nvPicPr>
        <p:blipFill rotWithShape="1">
          <a:blip r:embed="rId3" cstate="print">
            <a:extLst>
              <a:ext uri="{28A0092B-C50C-407E-A947-70E740481C1C}">
                <a14:useLocalDpi xmlns:a14="http://schemas.microsoft.com/office/drawing/2010/main" val="0"/>
              </a:ext>
            </a:extLst>
          </a:blip>
          <a:srcRect l="78566"/>
          <a:stretch/>
        </p:blipFill>
        <p:spPr>
          <a:xfrm>
            <a:off x="7782791" y="6187597"/>
            <a:ext cx="2123209" cy="670403"/>
          </a:xfrm>
          <a:prstGeom prst="rect">
            <a:avLst/>
          </a:prstGeom>
        </p:spPr>
      </p:pic>
    </p:spTree>
    <p:extLst>
      <p:ext uri="{BB962C8B-B14F-4D97-AF65-F5344CB8AC3E}">
        <p14:creationId xmlns:p14="http://schemas.microsoft.com/office/powerpoint/2010/main" val="225815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基本スライド">
    <p:spTree>
      <p:nvGrpSpPr>
        <p:cNvPr id="1" name=""/>
        <p:cNvGrpSpPr/>
        <p:nvPr/>
      </p:nvGrpSpPr>
      <p:grpSpPr>
        <a:xfrm>
          <a:off x="0" y="0"/>
          <a:ext cx="0" cy="0"/>
          <a:chOff x="0" y="0"/>
          <a:chExt cx="0" cy="0"/>
        </a:xfrm>
      </p:grpSpPr>
      <p:sp>
        <p:nvSpPr>
          <p:cNvPr id="5" name="タイトル プレースホルダ 1"/>
          <p:cNvSpPr>
            <a:spLocks noGrp="1"/>
          </p:cNvSpPr>
          <p:nvPr>
            <p:ph type="title"/>
          </p:nvPr>
        </p:nvSpPr>
        <p:spPr>
          <a:xfrm>
            <a:off x="633000" y="227628"/>
            <a:ext cx="8640000" cy="432048"/>
          </a:xfrm>
          <a:prstGeom prst="rect">
            <a:avLst/>
          </a:prstGeom>
        </p:spPr>
        <p:txBody>
          <a:bodyPr vert="horz" lIns="0" tIns="45720" rIns="91440" bIns="45720" rtlCol="0" anchor="ctr">
            <a:noAutofit/>
          </a:bodyPr>
          <a:lstStyle>
            <a:lvl1pPr>
              <a:defRPr sz="2000"/>
            </a:lvl1pPr>
          </a:lstStyle>
          <a:p>
            <a:r>
              <a:rPr kumimoji="1" lang="ja-JP" altLang="en-US" dirty="0"/>
              <a:t>マスタ タイトルの書式設定</a:t>
            </a:r>
          </a:p>
        </p:txBody>
      </p:sp>
      <p:sp>
        <p:nvSpPr>
          <p:cNvPr id="6" name="スライド番号プレースホルダ 5"/>
          <p:cNvSpPr>
            <a:spLocks noGrp="1"/>
          </p:cNvSpPr>
          <p:nvPr>
            <p:ph type="sldNum" sz="quarter" idx="4"/>
          </p:nvPr>
        </p:nvSpPr>
        <p:spPr>
          <a:xfrm>
            <a:off x="6962080" y="315666"/>
            <a:ext cx="2311400" cy="365125"/>
          </a:xfrm>
          <a:prstGeom prst="rect">
            <a:avLst/>
          </a:prstGeom>
        </p:spPr>
        <p:txBody>
          <a:bodyPr vert="horz" lIns="91440" tIns="45720" rIns="0" bIns="45720" rtlCol="0" anchor="ctr"/>
          <a:lstStyle>
            <a:lvl1pPr algn="r">
              <a:defRPr sz="1100">
                <a:solidFill>
                  <a:schemeClr val="tx1"/>
                </a:solidFill>
                <a:latin typeface="+mn-lt"/>
              </a:defRPr>
            </a:lvl1pPr>
          </a:lstStyle>
          <a:p>
            <a:fld id="{CE6A2B22-FBE6-4360-BB9D-4A43BE0059B8}" type="slidenum">
              <a:rPr lang="ja-JP" altLang="en-US" smtClean="0">
                <a:solidFill>
                  <a:prstClr val="black"/>
                </a:solidFill>
              </a:rPr>
              <a:pPr/>
              <a:t>‹#›</a:t>
            </a:fld>
            <a:endParaRPr lang="ja-JP" altLang="en-US" dirty="0">
              <a:solidFill>
                <a:prstClr val="black"/>
              </a:solidFill>
            </a:endParaRPr>
          </a:p>
        </p:txBody>
      </p:sp>
      <p:cxnSp>
        <p:nvCxnSpPr>
          <p:cNvPr id="7" name="直線コネクタ 6"/>
          <p:cNvCxnSpPr/>
          <p:nvPr userDrawn="1"/>
        </p:nvCxnSpPr>
        <p:spPr>
          <a:xfrm>
            <a:off x="453000" y="630000"/>
            <a:ext cx="900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userDrawn="1"/>
        </p:nvSpPr>
        <p:spPr>
          <a:xfrm>
            <a:off x="1997948" y="6606156"/>
            <a:ext cx="7881662" cy="251833"/>
          </a:xfrm>
          <a:prstGeom prst="rect">
            <a:avLst/>
          </a:prstGeom>
          <a:noFill/>
          <a:effectLst>
            <a:softEdge rad="228600"/>
          </a:effectLst>
        </p:spPr>
        <p:txBody>
          <a:bodyPr wrap="square" rtlCol="0" anchor="ctr" anchorCtr="0">
            <a:noAutofit/>
          </a:bodyPr>
          <a:lstStyle/>
          <a:p>
            <a:pPr algn="r"/>
            <a:r>
              <a:rPr lang="ja-JP" altLang="en-US" sz="1050" dirty="0">
                <a:solidFill>
                  <a:prstClr val="black"/>
                </a:solidFill>
                <a:effectLst>
                  <a:glow rad="177800">
                    <a:prstClr val="white"/>
                  </a:glow>
                </a:effectLst>
                <a:ea typeface="Arial Unicode MS" pitchFamily="50" charset="-128"/>
                <a:cs typeface="Arial Unicode MS" pitchFamily="50" charset="-128"/>
              </a:rPr>
              <a:t>Ⓒ </a:t>
            </a:r>
            <a:r>
              <a:rPr lang="en-US" altLang="ja-JP" sz="1050" dirty="0">
                <a:solidFill>
                  <a:prstClr val="black"/>
                </a:solidFill>
                <a:effectLst>
                  <a:glow rad="177800">
                    <a:prstClr val="white"/>
                  </a:glow>
                </a:effectLst>
                <a:ea typeface="Arial Unicode MS" pitchFamily="50" charset="-128"/>
                <a:cs typeface="Arial Unicode MS" pitchFamily="50" charset="-128"/>
              </a:rPr>
              <a:t>Hokuriku Electric Power Transmission &amp; Distribution Company, All  Rights  Reserved.</a:t>
            </a:r>
            <a:r>
              <a:rPr lang="ja-JP" altLang="en-US" sz="1050" dirty="0">
                <a:solidFill>
                  <a:prstClr val="black"/>
                </a:solidFill>
                <a:effectLst>
                  <a:glow rad="177800">
                    <a:prstClr val="white"/>
                  </a:glow>
                </a:effectLst>
                <a:ea typeface="Arial Unicode MS" pitchFamily="50" charset="-128"/>
                <a:cs typeface="Arial Unicode MS" pitchFamily="50" charset="-128"/>
              </a:rPr>
              <a:t> </a:t>
            </a:r>
            <a:r>
              <a:rPr lang="en-US" altLang="ja-JP" sz="1050" dirty="0">
                <a:solidFill>
                  <a:prstClr val="black"/>
                </a:solidFill>
                <a:effectLst>
                  <a:glow rad="177800">
                    <a:prstClr val="white"/>
                  </a:glow>
                </a:effectLst>
                <a:ea typeface="Arial Unicode MS" pitchFamily="50" charset="-128"/>
                <a:cs typeface="Arial Unicode MS" pitchFamily="50" charset="-128"/>
              </a:rPr>
              <a:t>| </a:t>
            </a:r>
            <a:r>
              <a:rPr lang="en-US" altLang="ja-JP" sz="1050" dirty="0">
                <a:solidFill>
                  <a:prstClr val="black"/>
                </a:solidFill>
                <a:effectLst>
                  <a:glow rad="177800">
                    <a:prstClr val="white"/>
                  </a:glow>
                </a:effectLst>
                <a:ea typeface="HGｺﾞｼｯｸE" pitchFamily="49" charset="-128"/>
              </a:rPr>
              <a:t>CONFIDENTIAL</a:t>
            </a:r>
            <a:r>
              <a:rPr lang="ja-JP" altLang="en-US" sz="1050" dirty="0">
                <a:solidFill>
                  <a:prstClr val="black"/>
                </a:solidFill>
                <a:effectLst>
                  <a:glow rad="177800">
                    <a:prstClr val="white"/>
                  </a:glow>
                </a:effectLst>
                <a:ea typeface="Arial Unicode MS" pitchFamily="50" charset="-128"/>
                <a:cs typeface="Arial Unicode MS" pitchFamily="50" charset="-128"/>
              </a:rPr>
              <a:t> </a:t>
            </a:r>
            <a:endParaRPr lang="ja-JP" altLang="en-US" sz="1050" dirty="0">
              <a:solidFill>
                <a:prstClr val="black"/>
              </a:solidFill>
              <a:effectLst>
                <a:glow rad="177800">
                  <a:prstClr val="white"/>
                </a:glow>
              </a:effectLst>
            </a:endParaRP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 y="6486356"/>
            <a:ext cx="9906000" cy="140373"/>
          </a:xfrm>
          <a:prstGeom prst="rect">
            <a:avLst/>
          </a:prstGeom>
        </p:spPr>
      </p:pic>
    </p:spTree>
    <p:extLst>
      <p:ext uri="{BB962C8B-B14F-4D97-AF65-F5344CB8AC3E}">
        <p14:creationId xmlns:p14="http://schemas.microsoft.com/office/powerpoint/2010/main" val="390851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基本スライド２">
    <p:spTree>
      <p:nvGrpSpPr>
        <p:cNvPr id="1" name=""/>
        <p:cNvGrpSpPr/>
        <p:nvPr/>
      </p:nvGrpSpPr>
      <p:grpSpPr>
        <a:xfrm>
          <a:off x="0" y="0"/>
          <a:ext cx="0" cy="0"/>
          <a:chOff x="0" y="0"/>
          <a:chExt cx="0" cy="0"/>
        </a:xfrm>
      </p:grpSpPr>
      <p:sp>
        <p:nvSpPr>
          <p:cNvPr id="5" name="タイトル プレースホルダ 1"/>
          <p:cNvSpPr>
            <a:spLocks noGrp="1"/>
          </p:cNvSpPr>
          <p:nvPr>
            <p:ph type="title"/>
          </p:nvPr>
        </p:nvSpPr>
        <p:spPr>
          <a:xfrm>
            <a:off x="633000" y="227628"/>
            <a:ext cx="8640000" cy="432048"/>
          </a:xfrm>
          <a:prstGeom prst="rect">
            <a:avLst/>
          </a:prstGeom>
        </p:spPr>
        <p:txBody>
          <a:bodyPr vert="horz" lIns="0" tIns="45720" rIns="91440" bIns="45720" rtlCol="0" anchor="ctr">
            <a:noAutofit/>
          </a:bodyPr>
          <a:lstStyle>
            <a:lvl1pPr>
              <a:defRPr sz="2000"/>
            </a:lvl1pPr>
          </a:lstStyle>
          <a:p>
            <a:r>
              <a:rPr kumimoji="1" lang="ja-JP" altLang="en-US" dirty="0"/>
              <a:t>マスタ タイトルの書式設定</a:t>
            </a:r>
          </a:p>
        </p:txBody>
      </p:sp>
      <p:sp>
        <p:nvSpPr>
          <p:cNvPr id="6" name="スライド番号プレースホルダ 5"/>
          <p:cNvSpPr>
            <a:spLocks noGrp="1"/>
          </p:cNvSpPr>
          <p:nvPr>
            <p:ph type="sldNum" sz="quarter" idx="4"/>
          </p:nvPr>
        </p:nvSpPr>
        <p:spPr>
          <a:xfrm>
            <a:off x="8547100" y="294551"/>
            <a:ext cx="815900" cy="365125"/>
          </a:xfrm>
          <a:prstGeom prst="rect">
            <a:avLst/>
          </a:prstGeom>
        </p:spPr>
        <p:txBody>
          <a:bodyPr vert="horz" lIns="91440" tIns="45720" rIns="0" bIns="45720" rtlCol="0" anchor="ctr"/>
          <a:lstStyle>
            <a:lvl1pPr algn="r">
              <a:defRPr sz="1100">
                <a:solidFill>
                  <a:schemeClr val="tx1"/>
                </a:solidFill>
                <a:latin typeface="+mn-lt"/>
              </a:defRPr>
            </a:lvl1pPr>
          </a:lstStyle>
          <a:p>
            <a:fld id="{CE6A2B22-FBE6-4360-BB9D-4A43BE0059B8}" type="slidenum">
              <a:rPr lang="ja-JP" altLang="en-US" smtClean="0">
                <a:solidFill>
                  <a:prstClr val="black"/>
                </a:solidFill>
              </a:rPr>
              <a:pPr/>
              <a:t>‹#›</a:t>
            </a:fld>
            <a:endParaRPr lang="ja-JP" altLang="en-US" dirty="0">
              <a:solidFill>
                <a:prstClr val="black"/>
              </a:solidFill>
            </a:endParaRPr>
          </a:p>
        </p:txBody>
      </p:sp>
      <p:sp>
        <p:nvSpPr>
          <p:cNvPr id="8" name="正方形/長方形 7"/>
          <p:cNvSpPr/>
          <p:nvPr userDrawn="1"/>
        </p:nvSpPr>
        <p:spPr>
          <a:xfrm>
            <a:off x="2024338" y="6629477"/>
            <a:ext cx="7881662" cy="251833"/>
          </a:xfrm>
          <a:prstGeom prst="rect">
            <a:avLst/>
          </a:prstGeom>
          <a:noFill/>
        </p:spPr>
        <p:txBody>
          <a:bodyPr wrap="square" rtlCol="0" anchor="ctr" anchorCtr="0">
            <a:noAutofit/>
          </a:bodyPr>
          <a:lstStyle/>
          <a:p>
            <a:pPr algn="r"/>
            <a:r>
              <a:rPr lang="ja-JP" altLang="en-US" sz="1050" dirty="0">
                <a:solidFill>
                  <a:prstClr val="black"/>
                </a:solidFill>
                <a:ea typeface="Arial Unicode MS" pitchFamily="50" charset="-128"/>
                <a:cs typeface="Arial Unicode MS" pitchFamily="50" charset="-128"/>
              </a:rPr>
              <a:t>Ⓒ </a:t>
            </a:r>
            <a:r>
              <a:rPr lang="en-US" altLang="ja-JP" sz="1050" dirty="0">
                <a:solidFill>
                  <a:prstClr val="black"/>
                </a:solidFill>
                <a:ea typeface="Arial Unicode MS" pitchFamily="50" charset="-128"/>
                <a:cs typeface="Arial Unicode MS" pitchFamily="50" charset="-128"/>
              </a:rPr>
              <a:t>Hokuriku Electric Power Transmission &amp; Distribution Company, All  Rights  Reserved.</a:t>
            </a:r>
            <a:r>
              <a:rPr lang="ja-JP" altLang="en-US" sz="1050" dirty="0">
                <a:solidFill>
                  <a:prstClr val="black"/>
                </a:solidFill>
                <a:ea typeface="Arial Unicode MS" pitchFamily="50" charset="-128"/>
                <a:cs typeface="Arial Unicode MS" pitchFamily="50" charset="-128"/>
              </a:rPr>
              <a:t> </a:t>
            </a:r>
            <a:r>
              <a:rPr lang="en-US" altLang="ja-JP" sz="1050" dirty="0">
                <a:solidFill>
                  <a:prstClr val="black"/>
                </a:solidFill>
                <a:ea typeface="Arial Unicode MS" pitchFamily="50" charset="-128"/>
                <a:cs typeface="Arial Unicode MS" pitchFamily="50" charset="-128"/>
              </a:rPr>
              <a:t>| </a:t>
            </a:r>
            <a:r>
              <a:rPr lang="en-US" altLang="ja-JP" sz="1050" dirty="0">
                <a:solidFill>
                  <a:prstClr val="black"/>
                </a:solidFill>
                <a:ea typeface="HGｺﾞｼｯｸE" pitchFamily="49" charset="-128"/>
              </a:rPr>
              <a:t>CONFIDENTIAL</a:t>
            </a:r>
            <a:r>
              <a:rPr lang="ja-JP" altLang="en-US" sz="1050" dirty="0">
                <a:solidFill>
                  <a:prstClr val="black"/>
                </a:solidFill>
                <a:ea typeface="Arial Unicode MS" pitchFamily="50" charset="-128"/>
                <a:cs typeface="Arial Unicode MS" pitchFamily="50" charset="-128"/>
              </a:rPr>
              <a:t> </a:t>
            </a:r>
            <a:endParaRPr lang="ja-JP" altLang="en-US" sz="1050" dirty="0">
              <a:solidFill>
                <a:prstClr val="black"/>
              </a:solidFill>
            </a:endParaRP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993"/>
            <a:ext cx="9906000" cy="140373"/>
          </a:xfrm>
          <a:prstGeom prst="rect">
            <a:avLst/>
          </a:prstGeom>
        </p:spPr>
      </p:pic>
    </p:spTree>
    <p:extLst>
      <p:ext uri="{BB962C8B-B14F-4D97-AF65-F5344CB8AC3E}">
        <p14:creationId xmlns:p14="http://schemas.microsoft.com/office/powerpoint/2010/main" val="33363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最終スライド　出力は裏返して使用">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4833" y="2807208"/>
            <a:ext cx="3976334" cy="1243584"/>
          </a:xfrm>
          <a:prstGeom prst="rect">
            <a:avLst/>
          </a:prstGeom>
        </p:spPr>
      </p:pic>
    </p:spTree>
    <p:extLst>
      <p:ext uri="{BB962C8B-B14F-4D97-AF65-F5344CB8AC3E}">
        <p14:creationId xmlns:p14="http://schemas.microsoft.com/office/powerpoint/2010/main" val="2943362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表紙２">
    <p:spTree>
      <p:nvGrpSpPr>
        <p:cNvPr id="1" name=""/>
        <p:cNvGrpSpPr/>
        <p:nvPr/>
      </p:nvGrpSpPr>
      <p:grpSpPr>
        <a:xfrm>
          <a:off x="0" y="0"/>
          <a:ext cx="0" cy="0"/>
          <a:chOff x="0" y="0"/>
          <a:chExt cx="0" cy="0"/>
        </a:xfrm>
      </p:grpSpPr>
      <p:sp>
        <p:nvSpPr>
          <p:cNvPr id="2" name="タイトル 1"/>
          <p:cNvSpPr>
            <a:spLocks noGrp="1"/>
          </p:cNvSpPr>
          <p:nvPr>
            <p:ph type="ctrTitle"/>
          </p:nvPr>
        </p:nvSpPr>
        <p:spPr>
          <a:xfrm>
            <a:off x="632999" y="3028556"/>
            <a:ext cx="8640000" cy="540000"/>
          </a:xfrm>
          <a:prstGeom prst="rect">
            <a:avLst/>
          </a:prstGeom>
        </p:spPr>
        <p:txBody>
          <a:bodyPr anchor="b" anchorCtr="0"/>
          <a:lstStyle>
            <a:lvl1pPr algn="l">
              <a:defRPr sz="2800" spc="300"/>
            </a:lvl1pPr>
          </a:lstStyle>
          <a:p>
            <a:r>
              <a:rPr kumimoji="1" lang="ja-JP" altLang="en-US"/>
              <a:t>マスタ タイトルの書式設定</a:t>
            </a:r>
            <a:endParaRPr kumimoji="1" lang="ja-JP" altLang="en-US" dirty="0"/>
          </a:p>
        </p:txBody>
      </p:sp>
      <p:sp>
        <p:nvSpPr>
          <p:cNvPr id="3" name="サブタイトル 2"/>
          <p:cNvSpPr>
            <a:spLocks noGrp="1"/>
          </p:cNvSpPr>
          <p:nvPr>
            <p:ph type="subTitle" idx="1"/>
          </p:nvPr>
        </p:nvSpPr>
        <p:spPr>
          <a:xfrm>
            <a:off x="632999" y="3586555"/>
            <a:ext cx="4320000" cy="288000"/>
          </a:xfrm>
          <a:prstGeom prst="rect">
            <a:avLst/>
          </a:prstGeom>
        </p:spPr>
        <p:txBody>
          <a:bodyPr lIns="36000" anchor="ctr" anchorCtr="0"/>
          <a:lstStyle>
            <a:lvl1pPr marL="0" indent="0" algn="l">
              <a:buNone/>
              <a:defRPr sz="1100" spc="3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 サブタイトルの書式設定</a:t>
            </a:r>
          </a:p>
        </p:txBody>
      </p:sp>
      <p:sp>
        <p:nvSpPr>
          <p:cNvPr id="6" name="テキスト ボックス 5"/>
          <p:cNvSpPr txBox="1"/>
          <p:nvPr userDrawn="1"/>
        </p:nvSpPr>
        <p:spPr>
          <a:xfrm>
            <a:off x="176831" y="6081276"/>
            <a:ext cx="5711500" cy="169277"/>
          </a:xfrm>
          <a:prstGeom prst="rect">
            <a:avLst/>
          </a:prstGeom>
          <a:noFill/>
        </p:spPr>
        <p:txBody>
          <a:bodyPr wrap="none" lIns="0" tIns="0" rIns="0" bIns="0" rtlCol="0">
            <a:spAutoFit/>
          </a:bodyPr>
          <a:lstStyle/>
          <a:p>
            <a:r>
              <a:rPr lang="ja-JP" altLang="en-US" sz="1100" b="0" dirty="0">
                <a:solidFill>
                  <a:schemeClr val="tx1"/>
                </a:solidFill>
                <a:ea typeface="Arial Unicode MS" pitchFamily="50" charset="-128"/>
                <a:cs typeface="Arial Unicode MS" pitchFamily="50" charset="-128"/>
              </a:rPr>
              <a:t>Ⓒ</a:t>
            </a:r>
            <a:r>
              <a:rPr lang="en-US" altLang="ja-JP" sz="1100" b="0" dirty="0">
                <a:solidFill>
                  <a:schemeClr val="tx1"/>
                </a:solidFill>
                <a:ea typeface="Arial Unicode MS" pitchFamily="50" charset="-128"/>
                <a:cs typeface="Arial Unicode MS" pitchFamily="50" charset="-128"/>
              </a:rPr>
              <a:t>2020</a:t>
            </a:r>
            <a:r>
              <a:rPr lang="ja-JP" altLang="en-US" sz="1100" dirty="0">
                <a:solidFill>
                  <a:schemeClr val="tx1"/>
                </a:solidFill>
                <a:ea typeface="Arial Unicode MS" pitchFamily="50" charset="-128"/>
                <a:cs typeface="Arial Unicode MS" pitchFamily="50" charset="-128"/>
              </a:rPr>
              <a:t> </a:t>
            </a:r>
            <a:r>
              <a:rPr lang="en-US" altLang="ja-JP" sz="1100" dirty="0">
                <a:solidFill>
                  <a:schemeClr val="tx1"/>
                </a:solidFill>
                <a:ea typeface="Arial Unicode MS" pitchFamily="50" charset="-128"/>
                <a:cs typeface="Arial Unicode MS" pitchFamily="50" charset="-128"/>
              </a:rPr>
              <a:t>|Hokuriku</a:t>
            </a:r>
            <a:r>
              <a:rPr lang="ja-JP" altLang="en-US" sz="1100" dirty="0">
                <a:solidFill>
                  <a:schemeClr val="tx1"/>
                </a:solidFill>
                <a:ea typeface="Arial Unicode MS" pitchFamily="50" charset="-128"/>
                <a:cs typeface="Arial Unicode MS" pitchFamily="50" charset="-128"/>
              </a:rPr>
              <a:t> </a:t>
            </a:r>
            <a:r>
              <a:rPr lang="en-US" altLang="ja-JP" sz="1100" dirty="0">
                <a:solidFill>
                  <a:schemeClr val="tx1"/>
                </a:solidFill>
                <a:ea typeface="Arial Unicode MS" pitchFamily="50" charset="-128"/>
                <a:cs typeface="Arial Unicode MS" pitchFamily="50" charset="-128"/>
              </a:rPr>
              <a:t>Electric</a:t>
            </a:r>
            <a:r>
              <a:rPr lang="ja-JP" altLang="en-US" sz="1100" dirty="0">
                <a:solidFill>
                  <a:schemeClr val="tx1"/>
                </a:solidFill>
                <a:ea typeface="Arial Unicode MS" pitchFamily="50" charset="-128"/>
                <a:cs typeface="Arial Unicode MS" pitchFamily="50" charset="-128"/>
              </a:rPr>
              <a:t> </a:t>
            </a:r>
            <a:r>
              <a:rPr lang="en-US" altLang="ja-JP" sz="1100" dirty="0">
                <a:solidFill>
                  <a:schemeClr val="tx1"/>
                </a:solidFill>
                <a:ea typeface="Arial Unicode MS" pitchFamily="50" charset="-128"/>
                <a:cs typeface="Arial Unicode MS" pitchFamily="50" charset="-128"/>
              </a:rPr>
              <a:t>Power</a:t>
            </a:r>
            <a:r>
              <a:rPr lang="ja-JP" altLang="en-US" sz="1100" dirty="0">
                <a:solidFill>
                  <a:schemeClr val="tx1"/>
                </a:solidFill>
                <a:ea typeface="Arial Unicode MS" pitchFamily="50" charset="-128"/>
                <a:cs typeface="Arial Unicode MS" pitchFamily="50" charset="-128"/>
              </a:rPr>
              <a:t> </a:t>
            </a:r>
            <a:r>
              <a:rPr lang="en-US" altLang="ja-JP" sz="1100" dirty="0">
                <a:solidFill>
                  <a:schemeClr val="tx1"/>
                </a:solidFill>
                <a:ea typeface="Arial Unicode MS" pitchFamily="50" charset="-128"/>
                <a:cs typeface="Arial Unicode MS" pitchFamily="50" charset="-128"/>
              </a:rPr>
              <a:t>Company, All  Rights  Reserved.</a:t>
            </a:r>
            <a:r>
              <a:rPr lang="ja-JP" altLang="en-US" sz="1100" dirty="0">
                <a:solidFill>
                  <a:schemeClr val="tx1"/>
                </a:solidFill>
                <a:ea typeface="Arial Unicode MS" pitchFamily="50" charset="-128"/>
                <a:cs typeface="Arial Unicode MS" pitchFamily="50" charset="-128"/>
              </a:rPr>
              <a:t> </a:t>
            </a:r>
            <a:r>
              <a:rPr lang="en-US" altLang="ja-JP" sz="1100" dirty="0">
                <a:solidFill>
                  <a:schemeClr val="tx1"/>
                </a:solidFill>
                <a:ea typeface="Arial Unicode MS" pitchFamily="50" charset="-128"/>
                <a:cs typeface="Arial Unicode MS" pitchFamily="50" charset="-128"/>
              </a:rPr>
              <a:t>| </a:t>
            </a:r>
            <a:r>
              <a:rPr lang="en-US" altLang="ja-JP" sz="1100" dirty="0">
                <a:solidFill>
                  <a:schemeClr val="tx1"/>
                </a:solidFill>
                <a:ea typeface="HGｺﾞｼｯｸE" pitchFamily="49" charset="-128"/>
              </a:rPr>
              <a:t>CONFIDENTIAL</a:t>
            </a:r>
            <a:endParaRPr lang="ja-JP" altLang="en-US" sz="1100" dirty="0">
              <a:solidFill>
                <a:schemeClr val="tx1"/>
              </a:solidFill>
            </a:endParaRPr>
          </a:p>
        </p:txBody>
      </p:sp>
      <p:cxnSp>
        <p:nvCxnSpPr>
          <p:cNvPr id="7" name="直線コネクタ 6"/>
          <p:cNvCxnSpPr/>
          <p:nvPr userDrawn="1"/>
        </p:nvCxnSpPr>
        <p:spPr>
          <a:xfrm>
            <a:off x="530802" y="3586555"/>
            <a:ext cx="884439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8566"/>
          <a:stretch/>
        </p:blipFill>
        <p:spPr>
          <a:xfrm>
            <a:off x="7353450" y="5552190"/>
            <a:ext cx="2479814" cy="783001"/>
          </a:xfrm>
          <a:prstGeom prst="rect">
            <a:avLst/>
          </a:prstGeom>
        </p:spPr>
      </p:pic>
      <p:pic>
        <p:nvPicPr>
          <p:cNvPr id="4" name="図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98054"/>
            <a:ext cx="9906000" cy="559946"/>
          </a:xfrm>
          <a:prstGeom prst="rect">
            <a:avLst/>
          </a:prstGeom>
        </p:spPr>
      </p:pic>
    </p:spTree>
    <p:extLst>
      <p:ext uri="{BB962C8B-B14F-4D97-AF65-F5344CB8AC3E}">
        <p14:creationId xmlns:p14="http://schemas.microsoft.com/office/powerpoint/2010/main" val="415097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10" name="正方形/長方形 9"/>
          <p:cNvSpPr/>
          <p:nvPr userDrawn="1"/>
        </p:nvSpPr>
        <p:spPr>
          <a:xfrm>
            <a:off x="1995310" y="6602263"/>
            <a:ext cx="7881662" cy="251833"/>
          </a:xfrm>
          <a:prstGeom prst="rect">
            <a:avLst/>
          </a:prstGeom>
          <a:noFill/>
        </p:spPr>
        <p:txBody>
          <a:bodyPr wrap="square" rtlCol="0" anchor="ctr" anchorCtr="0">
            <a:noAutofit/>
          </a:bodyPr>
          <a:lstStyle/>
          <a:p>
            <a:pPr algn="r"/>
            <a:r>
              <a:rPr lang="ja-JP" altLang="en-US" sz="1050" b="0" dirty="0">
                <a:solidFill>
                  <a:schemeClr val="tx1"/>
                </a:solidFill>
                <a:latin typeface="+mn-lt"/>
                <a:ea typeface="Arial Unicode MS" pitchFamily="50" charset="-128"/>
                <a:cs typeface="Arial Unicode MS" pitchFamily="50" charset="-128"/>
              </a:rPr>
              <a:t>Ⓒ </a:t>
            </a:r>
            <a:r>
              <a:rPr lang="en-US" altLang="ja-JP" sz="1050" b="0" dirty="0">
                <a:solidFill>
                  <a:schemeClr val="tx1"/>
                </a:solidFill>
                <a:latin typeface="+mn-lt"/>
                <a:ea typeface="Arial Unicode MS" pitchFamily="50" charset="-128"/>
                <a:cs typeface="Arial Unicode MS" pitchFamily="50" charset="-128"/>
              </a:rPr>
              <a:t>Hokuriku Electric Power Transmission &amp; Distribution Company, All  Rights  Reserved.</a:t>
            </a:r>
            <a:r>
              <a:rPr lang="ja-JP" altLang="en-US" sz="1050" b="0" baseline="0" dirty="0">
                <a:solidFill>
                  <a:schemeClr val="tx1"/>
                </a:solidFill>
                <a:latin typeface="+mn-lt"/>
                <a:ea typeface="Arial Unicode MS" pitchFamily="50" charset="-128"/>
                <a:cs typeface="Arial Unicode MS" pitchFamily="50" charset="-128"/>
              </a:rPr>
              <a:t> </a:t>
            </a:r>
            <a:r>
              <a:rPr lang="en-US" altLang="ja-JP" sz="1050" b="0" baseline="0" dirty="0">
                <a:solidFill>
                  <a:schemeClr val="tx1"/>
                </a:solidFill>
                <a:latin typeface="+mn-lt"/>
                <a:ea typeface="Arial Unicode MS" pitchFamily="50" charset="-128"/>
                <a:cs typeface="Arial Unicode MS" pitchFamily="50" charset="-128"/>
              </a:rPr>
              <a:t>| </a:t>
            </a:r>
            <a:r>
              <a:rPr lang="en-US" altLang="ja-JP" sz="1050" b="0" dirty="0">
                <a:solidFill>
                  <a:schemeClr val="tx1"/>
                </a:solidFill>
                <a:latin typeface="+mn-lt"/>
                <a:ea typeface="HGｺﾞｼｯｸE" pitchFamily="49" charset="-128"/>
              </a:rPr>
              <a:t>CONFIDENTIAL</a:t>
            </a:r>
            <a:r>
              <a:rPr lang="ja-JP" altLang="en-US" sz="1050" b="0" baseline="0" dirty="0">
                <a:solidFill>
                  <a:schemeClr val="tx1"/>
                </a:solidFill>
                <a:latin typeface="+mn-lt"/>
                <a:ea typeface="Arial Unicode MS" pitchFamily="50" charset="-128"/>
                <a:cs typeface="Arial Unicode MS" pitchFamily="50" charset="-128"/>
              </a:rPr>
              <a:t> </a:t>
            </a:r>
            <a:endParaRPr lang="ja-JP" altLang="en-US" sz="1050" b="0" dirty="0">
              <a:solidFill>
                <a:schemeClr val="tx1"/>
              </a:solidFill>
              <a:latin typeface="+mn-lt"/>
            </a:endParaRPr>
          </a:p>
        </p:txBody>
      </p:sp>
      <p:sp>
        <p:nvSpPr>
          <p:cNvPr id="7" name="タイトル 1"/>
          <p:cNvSpPr>
            <a:spLocks noGrp="1"/>
          </p:cNvSpPr>
          <p:nvPr>
            <p:ph type="ctrTitle"/>
          </p:nvPr>
        </p:nvSpPr>
        <p:spPr>
          <a:xfrm>
            <a:off x="615502" y="3036235"/>
            <a:ext cx="8640000" cy="540000"/>
          </a:xfrm>
          <a:prstGeom prst="rect">
            <a:avLst/>
          </a:prstGeom>
        </p:spPr>
        <p:txBody>
          <a:bodyPr anchor="b" anchorCtr="0"/>
          <a:lstStyle>
            <a:lvl1pPr algn="l">
              <a:defRPr sz="2800" spc="300"/>
            </a:lvl1pPr>
          </a:lstStyle>
          <a:p>
            <a:r>
              <a:rPr kumimoji="1" lang="ja-JP" altLang="en-US"/>
              <a:t>マスタ タイトルの書式設定</a:t>
            </a:r>
            <a:endParaRPr kumimoji="1" lang="ja-JP" altLang="en-US" dirty="0"/>
          </a:p>
        </p:txBody>
      </p:sp>
      <p:sp>
        <p:nvSpPr>
          <p:cNvPr id="8" name="サブタイトル 2"/>
          <p:cNvSpPr>
            <a:spLocks noGrp="1"/>
          </p:cNvSpPr>
          <p:nvPr>
            <p:ph type="subTitle" idx="1"/>
          </p:nvPr>
        </p:nvSpPr>
        <p:spPr>
          <a:xfrm>
            <a:off x="615502" y="3619656"/>
            <a:ext cx="4320000" cy="288000"/>
          </a:xfrm>
          <a:prstGeom prst="rect">
            <a:avLst/>
          </a:prstGeom>
        </p:spPr>
        <p:txBody>
          <a:bodyPr lIns="36000" anchor="ctr" anchorCtr="0"/>
          <a:lstStyle>
            <a:lvl1pPr marL="0" indent="0" algn="l">
              <a:buNone/>
              <a:defRPr sz="1100" spc="3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endParaRPr kumimoji="1" lang="ja-JP" altLang="en-US" dirty="0"/>
          </a:p>
        </p:txBody>
      </p:sp>
      <p:cxnSp>
        <p:nvCxnSpPr>
          <p:cNvPr id="9" name="直線コネクタ 8"/>
          <p:cNvCxnSpPr/>
          <p:nvPr userDrawn="1"/>
        </p:nvCxnSpPr>
        <p:spPr>
          <a:xfrm flipV="1">
            <a:off x="615502" y="3592370"/>
            <a:ext cx="8691995" cy="1115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 y="6486356"/>
            <a:ext cx="9906000" cy="140373"/>
          </a:xfrm>
          <a:prstGeom prst="rect">
            <a:avLst/>
          </a:prstGeom>
        </p:spPr>
      </p:pic>
    </p:spTree>
    <p:extLst>
      <p:ext uri="{BB962C8B-B14F-4D97-AF65-F5344CB8AC3E}">
        <p14:creationId xmlns:p14="http://schemas.microsoft.com/office/powerpoint/2010/main" val="186239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基本スライド">
    <p:spTree>
      <p:nvGrpSpPr>
        <p:cNvPr id="1" name=""/>
        <p:cNvGrpSpPr/>
        <p:nvPr/>
      </p:nvGrpSpPr>
      <p:grpSpPr>
        <a:xfrm>
          <a:off x="0" y="0"/>
          <a:ext cx="0" cy="0"/>
          <a:chOff x="0" y="0"/>
          <a:chExt cx="0" cy="0"/>
        </a:xfrm>
      </p:grpSpPr>
      <p:sp>
        <p:nvSpPr>
          <p:cNvPr id="5" name="タイトル プレースホルダ 1"/>
          <p:cNvSpPr>
            <a:spLocks noGrp="1"/>
          </p:cNvSpPr>
          <p:nvPr>
            <p:ph type="title"/>
          </p:nvPr>
        </p:nvSpPr>
        <p:spPr>
          <a:xfrm>
            <a:off x="633000" y="227628"/>
            <a:ext cx="8640000" cy="432048"/>
          </a:xfrm>
          <a:prstGeom prst="rect">
            <a:avLst/>
          </a:prstGeom>
        </p:spPr>
        <p:txBody>
          <a:bodyPr vert="horz" lIns="0" tIns="45720" rIns="91440" bIns="45720" rtlCol="0" anchor="ctr">
            <a:noAutofit/>
          </a:bodyPr>
          <a:lstStyle>
            <a:lvl1pPr>
              <a:defRPr sz="2000"/>
            </a:lvl1pPr>
          </a:lstStyle>
          <a:p>
            <a:r>
              <a:rPr kumimoji="1" lang="ja-JP" altLang="en-US" dirty="0"/>
              <a:t>マスタ タイトルの書式設定</a:t>
            </a:r>
          </a:p>
        </p:txBody>
      </p:sp>
      <p:sp>
        <p:nvSpPr>
          <p:cNvPr id="6" name="スライド番号プレースホルダ 5"/>
          <p:cNvSpPr>
            <a:spLocks noGrp="1"/>
          </p:cNvSpPr>
          <p:nvPr>
            <p:ph type="sldNum" sz="quarter" idx="4"/>
          </p:nvPr>
        </p:nvSpPr>
        <p:spPr>
          <a:xfrm>
            <a:off x="6962080" y="315666"/>
            <a:ext cx="2311400" cy="365125"/>
          </a:xfrm>
          <a:prstGeom prst="rect">
            <a:avLst/>
          </a:prstGeom>
        </p:spPr>
        <p:txBody>
          <a:bodyPr vert="horz" lIns="91440" tIns="45720" rIns="0" bIns="45720" rtlCol="0" anchor="ctr"/>
          <a:lstStyle>
            <a:lvl1pPr algn="r">
              <a:defRPr sz="1100">
                <a:solidFill>
                  <a:schemeClr val="tx1"/>
                </a:solidFill>
                <a:latin typeface="+mn-lt"/>
              </a:defRPr>
            </a:lvl1pPr>
          </a:lstStyle>
          <a:p>
            <a:fld id="{CE6A2B22-FBE6-4360-BB9D-4A43BE0059B8}" type="slidenum">
              <a:rPr lang="ja-JP" altLang="en-US" smtClean="0"/>
              <a:pPr/>
              <a:t>‹#›</a:t>
            </a:fld>
            <a:endParaRPr lang="ja-JP" altLang="en-US" dirty="0"/>
          </a:p>
        </p:txBody>
      </p:sp>
      <p:cxnSp>
        <p:nvCxnSpPr>
          <p:cNvPr id="7" name="直線コネクタ 6"/>
          <p:cNvCxnSpPr/>
          <p:nvPr userDrawn="1"/>
        </p:nvCxnSpPr>
        <p:spPr>
          <a:xfrm>
            <a:off x="453000" y="630000"/>
            <a:ext cx="900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userDrawn="1"/>
        </p:nvSpPr>
        <p:spPr>
          <a:xfrm>
            <a:off x="1997948" y="6606156"/>
            <a:ext cx="7881662" cy="251833"/>
          </a:xfrm>
          <a:prstGeom prst="rect">
            <a:avLst/>
          </a:prstGeom>
          <a:noFill/>
          <a:effectLst>
            <a:softEdge rad="228600"/>
          </a:effectLst>
        </p:spPr>
        <p:txBody>
          <a:bodyPr wrap="square" rtlCol="0" anchor="ctr" anchorCtr="0">
            <a:noAutofit/>
          </a:bodyPr>
          <a:lstStyle/>
          <a:p>
            <a:pPr algn="r"/>
            <a:r>
              <a:rPr lang="ja-JP" altLang="en-US" sz="1050" b="0" dirty="0">
                <a:solidFill>
                  <a:schemeClr val="tx1"/>
                </a:solidFill>
                <a:effectLst>
                  <a:glow rad="177800">
                    <a:schemeClr val="bg1"/>
                  </a:glow>
                </a:effectLst>
                <a:latin typeface="+mn-lt"/>
                <a:ea typeface="Arial Unicode MS" pitchFamily="50" charset="-128"/>
                <a:cs typeface="Arial Unicode MS" pitchFamily="50" charset="-128"/>
              </a:rPr>
              <a:t>Ⓒ </a:t>
            </a:r>
            <a:r>
              <a:rPr lang="en-US" altLang="ja-JP" sz="1050" b="0" dirty="0">
                <a:solidFill>
                  <a:schemeClr val="tx1"/>
                </a:solidFill>
                <a:effectLst>
                  <a:glow rad="177800">
                    <a:schemeClr val="bg1"/>
                  </a:glow>
                </a:effectLst>
                <a:latin typeface="+mn-lt"/>
                <a:ea typeface="Arial Unicode MS" pitchFamily="50" charset="-128"/>
                <a:cs typeface="Arial Unicode MS" pitchFamily="50" charset="-128"/>
              </a:rPr>
              <a:t>Hokuriku Electric Power Transmission &amp; Distribution Company, All  Rights  Reserved.</a:t>
            </a:r>
            <a:r>
              <a:rPr lang="ja-JP" altLang="en-US" sz="1050" b="0" baseline="0" dirty="0">
                <a:solidFill>
                  <a:schemeClr val="tx1"/>
                </a:solidFill>
                <a:effectLst>
                  <a:glow rad="177800">
                    <a:schemeClr val="bg1"/>
                  </a:glow>
                </a:effectLst>
                <a:latin typeface="+mn-lt"/>
                <a:ea typeface="Arial Unicode MS" pitchFamily="50" charset="-128"/>
                <a:cs typeface="Arial Unicode MS" pitchFamily="50" charset="-128"/>
              </a:rPr>
              <a:t> </a:t>
            </a:r>
            <a:r>
              <a:rPr lang="en-US" altLang="ja-JP" sz="1050" b="0" baseline="0" dirty="0">
                <a:solidFill>
                  <a:schemeClr val="tx1"/>
                </a:solidFill>
                <a:effectLst>
                  <a:glow rad="177800">
                    <a:schemeClr val="bg1"/>
                  </a:glow>
                </a:effectLst>
                <a:latin typeface="+mn-lt"/>
                <a:ea typeface="Arial Unicode MS" pitchFamily="50" charset="-128"/>
                <a:cs typeface="Arial Unicode MS" pitchFamily="50" charset="-128"/>
              </a:rPr>
              <a:t>| </a:t>
            </a:r>
            <a:r>
              <a:rPr lang="en-US" altLang="ja-JP" sz="1050" b="0" dirty="0">
                <a:solidFill>
                  <a:schemeClr val="tx1"/>
                </a:solidFill>
                <a:effectLst>
                  <a:glow rad="177800">
                    <a:schemeClr val="bg1"/>
                  </a:glow>
                </a:effectLst>
                <a:latin typeface="+mn-lt"/>
                <a:ea typeface="HGｺﾞｼｯｸE" pitchFamily="49" charset="-128"/>
              </a:rPr>
              <a:t>CONFIDENTIAL</a:t>
            </a:r>
            <a:r>
              <a:rPr lang="ja-JP" altLang="en-US" sz="1050" b="0" baseline="0" dirty="0">
                <a:solidFill>
                  <a:schemeClr val="tx1"/>
                </a:solidFill>
                <a:effectLst>
                  <a:glow rad="177800">
                    <a:schemeClr val="bg1"/>
                  </a:glow>
                </a:effectLst>
                <a:latin typeface="+mn-lt"/>
                <a:ea typeface="Arial Unicode MS" pitchFamily="50" charset="-128"/>
                <a:cs typeface="Arial Unicode MS" pitchFamily="50" charset="-128"/>
              </a:rPr>
              <a:t> </a:t>
            </a:r>
            <a:endParaRPr lang="ja-JP" altLang="en-US" sz="1050" b="0" dirty="0">
              <a:solidFill>
                <a:schemeClr val="tx1"/>
              </a:solidFill>
              <a:effectLst>
                <a:glow rad="177800">
                  <a:schemeClr val="bg1"/>
                </a:glow>
              </a:effectLst>
              <a:latin typeface="+mn-lt"/>
            </a:endParaRP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 y="6486356"/>
            <a:ext cx="9906000" cy="140373"/>
          </a:xfrm>
          <a:prstGeom prst="rect">
            <a:avLst/>
          </a:prstGeom>
        </p:spPr>
      </p:pic>
    </p:spTree>
    <p:extLst>
      <p:ext uri="{BB962C8B-B14F-4D97-AF65-F5344CB8AC3E}">
        <p14:creationId xmlns:p14="http://schemas.microsoft.com/office/powerpoint/2010/main" val="213982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基本スライド２">
    <p:spTree>
      <p:nvGrpSpPr>
        <p:cNvPr id="1" name=""/>
        <p:cNvGrpSpPr/>
        <p:nvPr/>
      </p:nvGrpSpPr>
      <p:grpSpPr>
        <a:xfrm>
          <a:off x="0" y="0"/>
          <a:ext cx="0" cy="0"/>
          <a:chOff x="0" y="0"/>
          <a:chExt cx="0" cy="0"/>
        </a:xfrm>
      </p:grpSpPr>
      <p:sp>
        <p:nvSpPr>
          <p:cNvPr id="5" name="タイトル プレースホルダ 1"/>
          <p:cNvSpPr>
            <a:spLocks noGrp="1"/>
          </p:cNvSpPr>
          <p:nvPr>
            <p:ph type="title"/>
          </p:nvPr>
        </p:nvSpPr>
        <p:spPr>
          <a:xfrm>
            <a:off x="633000" y="227628"/>
            <a:ext cx="8640000" cy="432048"/>
          </a:xfrm>
          <a:prstGeom prst="rect">
            <a:avLst/>
          </a:prstGeom>
        </p:spPr>
        <p:txBody>
          <a:bodyPr vert="horz" lIns="0" tIns="45720" rIns="91440" bIns="45720" rtlCol="0" anchor="ctr">
            <a:noAutofit/>
          </a:bodyPr>
          <a:lstStyle>
            <a:lvl1pPr>
              <a:defRPr sz="2000"/>
            </a:lvl1pPr>
          </a:lstStyle>
          <a:p>
            <a:r>
              <a:rPr kumimoji="1" lang="ja-JP" altLang="en-US" dirty="0"/>
              <a:t>マスタ タイトルの書式設定</a:t>
            </a:r>
          </a:p>
        </p:txBody>
      </p:sp>
      <p:sp>
        <p:nvSpPr>
          <p:cNvPr id="6" name="スライド番号プレースホルダ 5"/>
          <p:cNvSpPr>
            <a:spLocks noGrp="1"/>
          </p:cNvSpPr>
          <p:nvPr>
            <p:ph type="sldNum" sz="quarter" idx="4"/>
          </p:nvPr>
        </p:nvSpPr>
        <p:spPr>
          <a:xfrm>
            <a:off x="8547100" y="294551"/>
            <a:ext cx="815900" cy="365125"/>
          </a:xfrm>
          <a:prstGeom prst="rect">
            <a:avLst/>
          </a:prstGeom>
        </p:spPr>
        <p:txBody>
          <a:bodyPr vert="horz" lIns="91440" tIns="45720" rIns="0" bIns="45720" rtlCol="0" anchor="ctr"/>
          <a:lstStyle>
            <a:lvl1pPr algn="r">
              <a:defRPr sz="1100">
                <a:solidFill>
                  <a:schemeClr val="tx1"/>
                </a:solidFill>
                <a:latin typeface="+mn-lt"/>
              </a:defRPr>
            </a:lvl1pPr>
          </a:lstStyle>
          <a:p>
            <a:fld id="{CE6A2B22-FBE6-4360-BB9D-4A43BE0059B8}" type="slidenum">
              <a:rPr lang="ja-JP" altLang="en-US" smtClean="0"/>
              <a:pPr/>
              <a:t>‹#›</a:t>
            </a:fld>
            <a:endParaRPr lang="ja-JP" altLang="en-US" dirty="0"/>
          </a:p>
        </p:txBody>
      </p:sp>
      <p:sp>
        <p:nvSpPr>
          <p:cNvPr id="8" name="正方形/長方形 7"/>
          <p:cNvSpPr/>
          <p:nvPr userDrawn="1"/>
        </p:nvSpPr>
        <p:spPr>
          <a:xfrm>
            <a:off x="2024338" y="6629477"/>
            <a:ext cx="7881662" cy="251833"/>
          </a:xfrm>
          <a:prstGeom prst="rect">
            <a:avLst/>
          </a:prstGeom>
          <a:noFill/>
        </p:spPr>
        <p:txBody>
          <a:bodyPr wrap="square" rtlCol="0" anchor="ctr" anchorCtr="0">
            <a:noAutofit/>
          </a:bodyPr>
          <a:lstStyle/>
          <a:p>
            <a:pPr algn="r"/>
            <a:r>
              <a:rPr lang="ja-JP" altLang="en-US" sz="1050" b="0" dirty="0">
                <a:solidFill>
                  <a:schemeClr val="tx1"/>
                </a:solidFill>
                <a:latin typeface="+mn-lt"/>
                <a:ea typeface="Arial Unicode MS" pitchFamily="50" charset="-128"/>
                <a:cs typeface="Arial Unicode MS" pitchFamily="50" charset="-128"/>
              </a:rPr>
              <a:t>Ⓒ </a:t>
            </a:r>
            <a:r>
              <a:rPr lang="en-US" altLang="ja-JP" sz="1050" b="0" dirty="0">
                <a:solidFill>
                  <a:schemeClr val="tx1"/>
                </a:solidFill>
                <a:latin typeface="+mn-lt"/>
                <a:ea typeface="Arial Unicode MS" pitchFamily="50" charset="-128"/>
                <a:cs typeface="Arial Unicode MS" pitchFamily="50" charset="-128"/>
              </a:rPr>
              <a:t>Hokuriku Electric Power Transmission &amp; Distribution Company, All  Rights  Reserved.</a:t>
            </a:r>
            <a:r>
              <a:rPr lang="ja-JP" altLang="en-US" sz="1050" b="0" baseline="0" dirty="0">
                <a:solidFill>
                  <a:schemeClr val="tx1"/>
                </a:solidFill>
                <a:latin typeface="+mn-lt"/>
                <a:ea typeface="Arial Unicode MS" pitchFamily="50" charset="-128"/>
                <a:cs typeface="Arial Unicode MS" pitchFamily="50" charset="-128"/>
              </a:rPr>
              <a:t> </a:t>
            </a:r>
            <a:r>
              <a:rPr lang="en-US" altLang="ja-JP" sz="1050" b="0" baseline="0" dirty="0">
                <a:solidFill>
                  <a:schemeClr val="tx1"/>
                </a:solidFill>
                <a:latin typeface="+mn-lt"/>
                <a:ea typeface="Arial Unicode MS" pitchFamily="50" charset="-128"/>
                <a:cs typeface="Arial Unicode MS" pitchFamily="50" charset="-128"/>
              </a:rPr>
              <a:t>| </a:t>
            </a:r>
            <a:r>
              <a:rPr lang="en-US" altLang="ja-JP" sz="1050" b="0" dirty="0">
                <a:solidFill>
                  <a:schemeClr val="tx1"/>
                </a:solidFill>
                <a:latin typeface="+mn-lt"/>
                <a:ea typeface="HGｺﾞｼｯｸE" pitchFamily="49" charset="-128"/>
              </a:rPr>
              <a:t>CONFIDENTIAL</a:t>
            </a:r>
            <a:r>
              <a:rPr lang="ja-JP" altLang="en-US" sz="1050" b="0" baseline="0" dirty="0">
                <a:solidFill>
                  <a:schemeClr val="tx1"/>
                </a:solidFill>
                <a:latin typeface="+mn-lt"/>
                <a:ea typeface="Arial Unicode MS" pitchFamily="50" charset="-128"/>
                <a:cs typeface="Arial Unicode MS" pitchFamily="50" charset="-128"/>
              </a:rPr>
              <a:t> </a:t>
            </a:r>
            <a:endParaRPr lang="ja-JP" altLang="en-US" sz="1050" b="0" dirty="0">
              <a:solidFill>
                <a:schemeClr val="tx1"/>
              </a:solidFill>
              <a:latin typeface="+mn-lt"/>
            </a:endParaRP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993"/>
            <a:ext cx="9906000" cy="140373"/>
          </a:xfrm>
          <a:prstGeom prst="rect">
            <a:avLst/>
          </a:prstGeom>
        </p:spPr>
      </p:pic>
    </p:spTree>
    <p:extLst>
      <p:ext uri="{BB962C8B-B14F-4D97-AF65-F5344CB8AC3E}">
        <p14:creationId xmlns:p14="http://schemas.microsoft.com/office/powerpoint/2010/main" val="372713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最終スライド　出力は裏返して使用">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4833" y="2807208"/>
            <a:ext cx="3976334" cy="1243584"/>
          </a:xfrm>
          <a:prstGeom prst="rect">
            <a:avLst/>
          </a:prstGeom>
        </p:spPr>
      </p:pic>
    </p:spTree>
    <p:extLst>
      <p:ext uri="{BB962C8B-B14F-4D97-AF65-F5344CB8AC3E}">
        <p14:creationId xmlns:p14="http://schemas.microsoft.com/office/powerpoint/2010/main" val="227935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8701" y="3035404"/>
            <a:ext cx="8640000" cy="540000"/>
          </a:xfrm>
          <a:prstGeom prst="rect">
            <a:avLst/>
          </a:prstGeom>
        </p:spPr>
        <p:txBody>
          <a:bodyPr anchor="b" anchorCtr="0"/>
          <a:lstStyle>
            <a:lvl1pPr algn="l">
              <a:defRPr sz="2800" spc="300"/>
            </a:lvl1pPr>
          </a:lstStyle>
          <a:p>
            <a:r>
              <a:rPr kumimoji="1" lang="ja-JP" altLang="en-US"/>
              <a:t>マスタ タイトルの書式設定</a:t>
            </a:r>
            <a:endParaRPr kumimoji="1" lang="ja-JP" altLang="en-US" dirty="0"/>
          </a:p>
        </p:txBody>
      </p:sp>
      <p:sp>
        <p:nvSpPr>
          <p:cNvPr id="3" name="サブタイトル 2"/>
          <p:cNvSpPr>
            <a:spLocks noGrp="1"/>
          </p:cNvSpPr>
          <p:nvPr>
            <p:ph type="subTitle" idx="1"/>
          </p:nvPr>
        </p:nvSpPr>
        <p:spPr>
          <a:xfrm>
            <a:off x="1068701" y="3586555"/>
            <a:ext cx="4320000" cy="288000"/>
          </a:xfrm>
          <a:prstGeom prst="rect">
            <a:avLst/>
          </a:prstGeom>
        </p:spPr>
        <p:txBody>
          <a:bodyPr lIns="36000" anchor="ctr" anchorCtr="0"/>
          <a:lstStyle>
            <a:lvl1pPr marL="0" indent="0" algn="l">
              <a:buNone/>
              <a:defRPr sz="1100" spc="3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endParaRPr kumimoji="1" lang="ja-JP" altLang="en-US" dirty="0"/>
          </a:p>
        </p:txBody>
      </p:sp>
      <p:sp>
        <p:nvSpPr>
          <p:cNvPr id="6" name="テキスト ボックス 5"/>
          <p:cNvSpPr txBox="1"/>
          <p:nvPr userDrawn="1"/>
        </p:nvSpPr>
        <p:spPr>
          <a:xfrm>
            <a:off x="848937" y="6602231"/>
            <a:ext cx="7082067" cy="153888"/>
          </a:xfrm>
          <a:prstGeom prst="rect">
            <a:avLst/>
          </a:prstGeom>
          <a:noFill/>
        </p:spPr>
        <p:txBody>
          <a:bodyPr wrap="none" lIns="0" tIns="0" rIns="0" bIns="0" rtlCol="0">
            <a:spAutoFit/>
          </a:bodyPr>
          <a:lstStyle/>
          <a:p>
            <a:r>
              <a:rPr lang="ja-JP" altLang="en-US" sz="1000" dirty="0">
                <a:solidFill>
                  <a:prstClr val="black"/>
                </a:solidFill>
                <a:ea typeface="Arial Unicode MS" pitchFamily="50" charset="-128"/>
                <a:cs typeface="Arial Unicode MS" pitchFamily="50" charset="-128"/>
              </a:rPr>
              <a:t>Ⓒ</a:t>
            </a:r>
            <a:r>
              <a:rPr lang="en-US" altLang="ja-JP" sz="1000" dirty="0">
                <a:solidFill>
                  <a:prstClr val="black"/>
                </a:solidFill>
                <a:ea typeface="Arial Unicode MS" pitchFamily="50" charset="-128"/>
                <a:cs typeface="Arial Unicode MS" pitchFamily="50" charset="-128"/>
              </a:rPr>
              <a:t>2020</a:t>
            </a:r>
            <a:r>
              <a:rPr lang="ja-JP" altLang="en-US" sz="1000" dirty="0">
                <a:solidFill>
                  <a:prstClr val="black"/>
                </a:solidFill>
                <a:ea typeface="Arial Unicode MS" pitchFamily="50" charset="-128"/>
                <a:cs typeface="Arial Unicode MS" pitchFamily="50" charset="-128"/>
              </a:rPr>
              <a:t> </a:t>
            </a:r>
            <a:r>
              <a:rPr lang="en-US" altLang="ja-JP" sz="1000" dirty="0">
                <a:solidFill>
                  <a:prstClr val="black"/>
                </a:solidFill>
                <a:ea typeface="Arial Unicode MS" pitchFamily="50" charset="-128"/>
                <a:cs typeface="Arial Unicode MS" pitchFamily="50" charset="-128"/>
              </a:rPr>
              <a:t>|Hokuriku</a:t>
            </a:r>
            <a:r>
              <a:rPr lang="ja-JP" altLang="en-US" sz="1000" dirty="0">
                <a:solidFill>
                  <a:prstClr val="black"/>
                </a:solidFill>
                <a:ea typeface="Arial Unicode MS" pitchFamily="50" charset="-128"/>
                <a:cs typeface="Arial Unicode MS" pitchFamily="50" charset="-128"/>
              </a:rPr>
              <a:t> </a:t>
            </a:r>
            <a:r>
              <a:rPr lang="en-US" altLang="ja-JP" sz="1000" dirty="0">
                <a:solidFill>
                  <a:prstClr val="black"/>
                </a:solidFill>
                <a:ea typeface="Arial Unicode MS" pitchFamily="50" charset="-128"/>
                <a:cs typeface="Arial Unicode MS" pitchFamily="50" charset="-128"/>
              </a:rPr>
              <a:t>Electric</a:t>
            </a:r>
            <a:r>
              <a:rPr lang="ja-JP" altLang="en-US" sz="1000" dirty="0">
                <a:solidFill>
                  <a:prstClr val="black"/>
                </a:solidFill>
                <a:ea typeface="Arial Unicode MS" pitchFamily="50" charset="-128"/>
                <a:cs typeface="Arial Unicode MS" pitchFamily="50" charset="-128"/>
              </a:rPr>
              <a:t> </a:t>
            </a:r>
            <a:r>
              <a:rPr lang="en-US" altLang="ja-JP" sz="1000" dirty="0">
                <a:solidFill>
                  <a:prstClr val="black"/>
                </a:solidFill>
                <a:ea typeface="Arial Unicode MS" pitchFamily="50" charset="-128"/>
                <a:cs typeface="Arial Unicode MS" pitchFamily="50" charset="-128"/>
              </a:rPr>
              <a:t>Power</a:t>
            </a:r>
            <a:r>
              <a:rPr lang="ja-JP" altLang="en-US" sz="1000" dirty="0">
                <a:solidFill>
                  <a:prstClr val="black"/>
                </a:solidFill>
                <a:ea typeface="Arial Unicode MS" pitchFamily="50" charset="-128"/>
                <a:cs typeface="Arial Unicode MS" pitchFamily="50" charset="-128"/>
              </a:rPr>
              <a:t> </a:t>
            </a:r>
            <a:r>
              <a:rPr lang="en-US" altLang="ja-JP" sz="1000" dirty="0">
                <a:solidFill>
                  <a:prstClr val="black"/>
                </a:solidFill>
                <a:ea typeface="Arial Unicode MS" pitchFamily="50" charset="-128"/>
                <a:cs typeface="Arial Unicode MS" pitchFamily="50" charset="-128"/>
              </a:rPr>
              <a:t> Transmission &amp; Distribution</a:t>
            </a:r>
            <a:r>
              <a:rPr lang="ja-JP" altLang="en-US" sz="1000" dirty="0">
                <a:solidFill>
                  <a:prstClr val="black"/>
                </a:solidFill>
                <a:ea typeface="Arial Unicode MS" pitchFamily="50" charset="-128"/>
                <a:cs typeface="Arial Unicode MS" pitchFamily="50" charset="-128"/>
              </a:rPr>
              <a:t> </a:t>
            </a:r>
            <a:r>
              <a:rPr lang="en-US" altLang="ja-JP" sz="1000" dirty="0">
                <a:solidFill>
                  <a:prstClr val="black"/>
                </a:solidFill>
                <a:ea typeface="Arial Unicode MS" pitchFamily="50" charset="-128"/>
                <a:cs typeface="Arial Unicode MS" pitchFamily="50" charset="-128"/>
              </a:rPr>
              <a:t>Company, All  Rights  Reserved.</a:t>
            </a:r>
            <a:r>
              <a:rPr lang="ja-JP" altLang="en-US" sz="1000" dirty="0">
                <a:solidFill>
                  <a:prstClr val="black"/>
                </a:solidFill>
                <a:ea typeface="Arial Unicode MS" pitchFamily="50" charset="-128"/>
                <a:cs typeface="Arial Unicode MS" pitchFamily="50" charset="-128"/>
              </a:rPr>
              <a:t> </a:t>
            </a:r>
            <a:r>
              <a:rPr lang="en-US" altLang="ja-JP" sz="1000" dirty="0">
                <a:solidFill>
                  <a:prstClr val="black"/>
                </a:solidFill>
                <a:ea typeface="Arial Unicode MS" pitchFamily="50" charset="-128"/>
                <a:cs typeface="Arial Unicode MS" pitchFamily="50" charset="-128"/>
              </a:rPr>
              <a:t>| </a:t>
            </a:r>
            <a:r>
              <a:rPr lang="en-US" altLang="ja-JP" sz="1000" dirty="0">
                <a:solidFill>
                  <a:prstClr val="black"/>
                </a:solidFill>
                <a:ea typeface="HGｺﾞｼｯｸE" pitchFamily="49" charset="-128"/>
              </a:rPr>
              <a:t>CONFIDENTIAL</a:t>
            </a:r>
            <a:endParaRPr lang="ja-JP" altLang="en-US" sz="1000" dirty="0">
              <a:solidFill>
                <a:prstClr val="black"/>
              </a:solidFill>
            </a:endParaRPr>
          </a:p>
        </p:txBody>
      </p:sp>
      <p:cxnSp>
        <p:nvCxnSpPr>
          <p:cNvPr id="7" name="直線コネクタ 6"/>
          <p:cNvCxnSpPr/>
          <p:nvPr userDrawn="1"/>
        </p:nvCxnSpPr>
        <p:spPr>
          <a:xfrm>
            <a:off x="1068701" y="3575404"/>
            <a:ext cx="823289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41659" cy="6858000"/>
          </a:xfrm>
          <a:prstGeom prst="rect">
            <a:avLst/>
          </a:prstGeom>
        </p:spPr>
      </p:pic>
      <p:pic>
        <p:nvPicPr>
          <p:cNvPr id="9" name="図 8"/>
          <p:cNvPicPr>
            <a:picLocks noChangeAspect="1"/>
          </p:cNvPicPr>
          <p:nvPr userDrawn="1"/>
        </p:nvPicPr>
        <p:blipFill rotWithShape="1">
          <a:blip r:embed="rId3" cstate="print">
            <a:extLst>
              <a:ext uri="{28A0092B-C50C-407E-A947-70E740481C1C}">
                <a14:useLocalDpi xmlns:a14="http://schemas.microsoft.com/office/drawing/2010/main" val="0"/>
              </a:ext>
            </a:extLst>
          </a:blip>
          <a:srcRect l="78566"/>
          <a:stretch/>
        </p:blipFill>
        <p:spPr>
          <a:xfrm>
            <a:off x="7782791" y="6187597"/>
            <a:ext cx="2123209" cy="670403"/>
          </a:xfrm>
          <a:prstGeom prst="rect">
            <a:avLst/>
          </a:prstGeom>
        </p:spPr>
      </p:pic>
    </p:spTree>
    <p:extLst>
      <p:ext uri="{BB962C8B-B14F-4D97-AF65-F5344CB8AC3E}">
        <p14:creationId xmlns:p14="http://schemas.microsoft.com/office/powerpoint/2010/main" val="194244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表紙２">
    <p:spTree>
      <p:nvGrpSpPr>
        <p:cNvPr id="1" name=""/>
        <p:cNvGrpSpPr/>
        <p:nvPr/>
      </p:nvGrpSpPr>
      <p:grpSpPr>
        <a:xfrm>
          <a:off x="0" y="0"/>
          <a:ext cx="0" cy="0"/>
          <a:chOff x="0" y="0"/>
          <a:chExt cx="0" cy="0"/>
        </a:xfrm>
      </p:grpSpPr>
      <p:sp>
        <p:nvSpPr>
          <p:cNvPr id="2" name="タイトル 1"/>
          <p:cNvSpPr>
            <a:spLocks noGrp="1"/>
          </p:cNvSpPr>
          <p:nvPr>
            <p:ph type="ctrTitle"/>
          </p:nvPr>
        </p:nvSpPr>
        <p:spPr>
          <a:xfrm>
            <a:off x="632999" y="3028556"/>
            <a:ext cx="8640000" cy="540000"/>
          </a:xfrm>
          <a:prstGeom prst="rect">
            <a:avLst/>
          </a:prstGeom>
        </p:spPr>
        <p:txBody>
          <a:bodyPr anchor="b" anchorCtr="0"/>
          <a:lstStyle>
            <a:lvl1pPr algn="l">
              <a:defRPr sz="2800" spc="300"/>
            </a:lvl1pPr>
          </a:lstStyle>
          <a:p>
            <a:r>
              <a:rPr kumimoji="1" lang="ja-JP" altLang="en-US"/>
              <a:t>マスタ タイトルの書式設定</a:t>
            </a:r>
            <a:endParaRPr kumimoji="1" lang="ja-JP" altLang="en-US" dirty="0"/>
          </a:p>
        </p:txBody>
      </p:sp>
      <p:sp>
        <p:nvSpPr>
          <p:cNvPr id="3" name="サブタイトル 2"/>
          <p:cNvSpPr>
            <a:spLocks noGrp="1"/>
          </p:cNvSpPr>
          <p:nvPr>
            <p:ph type="subTitle" idx="1"/>
          </p:nvPr>
        </p:nvSpPr>
        <p:spPr>
          <a:xfrm>
            <a:off x="632999" y="3586555"/>
            <a:ext cx="4320000" cy="288000"/>
          </a:xfrm>
          <a:prstGeom prst="rect">
            <a:avLst/>
          </a:prstGeom>
        </p:spPr>
        <p:txBody>
          <a:bodyPr lIns="36000" anchor="ctr" anchorCtr="0"/>
          <a:lstStyle>
            <a:lvl1pPr marL="0" indent="0" algn="l">
              <a:buNone/>
              <a:defRPr sz="1100" spc="3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 サブタイトルの書式設定</a:t>
            </a:r>
          </a:p>
        </p:txBody>
      </p:sp>
      <p:sp>
        <p:nvSpPr>
          <p:cNvPr id="6" name="テキスト ボックス 5"/>
          <p:cNvSpPr txBox="1"/>
          <p:nvPr userDrawn="1"/>
        </p:nvSpPr>
        <p:spPr>
          <a:xfrm>
            <a:off x="176831" y="6091667"/>
            <a:ext cx="6953827" cy="153888"/>
          </a:xfrm>
          <a:prstGeom prst="rect">
            <a:avLst/>
          </a:prstGeom>
          <a:noFill/>
        </p:spPr>
        <p:txBody>
          <a:bodyPr wrap="none" lIns="0" tIns="0" rIns="0" bIns="0" rtlCol="0">
            <a:spAutoFit/>
          </a:bodyPr>
          <a:lstStyle/>
          <a:p>
            <a:r>
              <a:rPr lang="ja-JP" altLang="en-US" sz="1000" dirty="0">
                <a:solidFill>
                  <a:prstClr val="black"/>
                </a:solidFill>
                <a:ea typeface="Arial Unicode MS" pitchFamily="50" charset="-128"/>
                <a:cs typeface="Arial Unicode MS" pitchFamily="50" charset="-128"/>
              </a:rPr>
              <a:t>Ⓒ</a:t>
            </a:r>
            <a:r>
              <a:rPr lang="en-US" altLang="ja-JP" sz="1000" dirty="0">
                <a:solidFill>
                  <a:prstClr val="black"/>
                </a:solidFill>
                <a:ea typeface="Arial Unicode MS" pitchFamily="50" charset="-128"/>
                <a:cs typeface="Arial Unicode MS" pitchFamily="50" charset="-128"/>
              </a:rPr>
              <a:t>2020</a:t>
            </a:r>
            <a:r>
              <a:rPr lang="ja-JP" altLang="en-US" sz="1000" dirty="0">
                <a:solidFill>
                  <a:prstClr val="black"/>
                </a:solidFill>
                <a:ea typeface="Arial Unicode MS" pitchFamily="50" charset="-128"/>
                <a:cs typeface="Arial Unicode MS" pitchFamily="50" charset="-128"/>
              </a:rPr>
              <a:t> </a:t>
            </a:r>
            <a:r>
              <a:rPr lang="en-US" altLang="ja-JP" sz="1000" dirty="0">
                <a:solidFill>
                  <a:prstClr val="black"/>
                </a:solidFill>
                <a:ea typeface="Arial Unicode MS" pitchFamily="50" charset="-128"/>
                <a:cs typeface="Arial Unicode MS" pitchFamily="50" charset="-128"/>
              </a:rPr>
              <a:t>|Hokuriku</a:t>
            </a:r>
            <a:r>
              <a:rPr lang="ja-JP" altLang="en-US" sz="1000" dirty="0">
                <a:solidFill>
                  <a:prstClr val="black"/>
                </a:solidFill>
                <a:ea typeface="Arial Unicode MS" pitchFamily="50" charset="-128"/>
                <a:cs typeface="Arial Unicode MS" pitchFamily="50" charset="-128"/>
              </a:rPr>
              <a:t> </a:t>
            </a:r>
            <a:r>
              <a:rPr lang="en-US" altLang="ja-JP" sz="1000" dirty="0">
                <a:solidFill>
                  <a:prstClr val="black"/>
                </a:solidFill>
                <a:ea typeface="Arial Unicode MS" pitchFamily="50" charset="-128"/>
                <a:cs typeface="Arial Unicode MS" pitchFamily="50" charset="-128"/>
              </a:rPr>
              <a:t>Electric</a:t>
            </a:r>
            <a:r>
              <a:rPr lang="ja-JP" altLang="en-US" sz="1000" dirty="0">
                <a:solidFill>
                  <a:prstClr val="black"/>
                </a:solidFill>
                <a:ea typeface="Arial Unicode MS" pitchFamily="50" charset="-128"/>
                <a:cs typeface="Arial Unicode MS" pitchFamily="50" charset="-128"/>
              </a:rPr>
              <a:t> </a:t>
            </a:r>
            <a:r>
              <a:rPr lang="en-US" altLang="ja-JP" sz="1000" dirty="0">
                <a:solidFill>
                  <a:prstClr val="black"/>
                </a:solidFill>
                <a:ea typeface="Arial Unicode MS" pitchFamily="50" charset="-128"/>
                <a:cs typeface="Arial Unicode MS" pitchFamily="50" charset="-128"/>
              </a:rPr>
              <a:t>Power</a:t>
            </a:r>
            <a:r>
              <a:rPr lang="ja-JP" altLang="en-US" sz="1000" dirty="0">
                <a:solidFill>
                  <a:prstClr val="black"/>
                </a:solidFill>
                <a:ea typeface="Arial Unicode MS" pitchFamily="50" charset="-128"/>
                <a:cs typeface="Arial Unicode MS" pitchFamily="50" charset="-128"/>
              </a:rPr>
              <a:t> </a:t>
            </a:r>
            <a:r>
              <a:rPr lang="en-US" altLang="ja-JP" sz="1000" dirty="0">
                <a:solidFill>
                  <a:prstClr val="black"/>
                </a:solidFill>
                <a:ea typeface="Arial Unicode MS" pitchFamily="50" charset="-128"/>
                <a:cs typeface="Arial Unicode MS" pitchFamily="50" charset="-128"/>
              </a:rPr>
              <a:t>Transmission &amp; Distribution Company, All  Rights  Reserved.</a:t>
            </a:r>
            <a:r>
              <a:rPr lang="ja-JP" altLang="en-US" sz="1000" dirty="0">
                <a:solidFill>
                  <a:prstClr val="black"/>
                </a:solidFill>
                <a:ea typeface="Arial Unicode MS" pitchFamily="50" charset="-128"/>
                <a:cs typeface="Arial Unicode MS" pitchFamily="50" charset="-128"/>
              </a:rPr>
              <a:t> </a:t>
            </a:r>
            <a:r>
              <a:rPr lang="en-US" altLang="ja-JP" sz="1000" dirty="0">
                <a:solidFill>
                  <a:prstClr val="black"/>
                </a:solidFill>
                <a:ea typeface="Arial Unicode MS" pitchFamily="50" charset="-128"/>
                <a:cs typeface="Arial Unicode MS" pitchFamily="50" charset="-128"/>
              </a:rPr>
              <a:t>| </a:t>
            </a:r>
            <a:r>
              <a:rPr lang="en-US" altLang="ja-JP" sz="1000" dirty="0">
                <a:solidFill>
                  <a:prstClr val="black"/>
                </a:solidFill>
                <a:ea typeface="HGｺﾞｼｯｸE" pitchFamily="49" charset="-128"/>
              </a:rPr>
              <a:t>CONFIDENTIAL</a:t>
            </a:r>
            <a:endParaRPr lang="ja-JP" altLang="en-US" sz="1000" dirty="0">
              <a:solidFill>
                <a:prstClr val="black"/>
              </a:solidFill>
            </a:endParaRPr>
          </a:p>
        </p:txBody>
      </p:sp>
      <p:cxnSp>
        <p:nvCxnSpPr>
          <p:cNvPr id="7" name="直線コネクタ 6"/>
          <p:cNvCxnSpPr/>
          <p:nvPr userDrawn="1"/>
        </p:nvCxnSpPr>
        <p:spPr>
          <a:xfrm>
            <a:off x="530802" y="3586555"/>
            <a:ext cx="884439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8566"/>
          <a:stretch/>
        </p:blipFill>
        <p:spPr>
          <a:xfrm>
            <a:off x="7353450" y="5552190"/>
            <a:ext cx="2479814" cy="783001"/>
          </a:xfrm>
          <a:prstGeom prst="rect">
            <a:avLst/>
          </a:prstGeom>
        </p:spPr>
      </p:pic>
      <p:pic>
        <p:nvPicPr>
          <p:cNvPr id="4" name="図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98054"/>
            <a:ext cx="9906000" cy="559946"/>
          </a:xfrm>
          <a:prstGeom prst="rect">
            <a:avLst/>
          </a:prstGeom>
        </p:spPr>
      </p:pic>
    </p:spTree>
    <p:extLst>
      <p:ext uri="{BB962C8B-B14F-4D97-AF65-F5344CB8AC3E}">
        <p14:creationId xmlns:p14="http://schemas.microsoft.com/office/powerpoint/2010/main" val="273699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10" name="正方形/長方形 9"/>
          <p:cNvSpPr/>
          <p:nvPr userDrawn="1"/>
        </p:nvSpPr>
        <p:spPr>
          <a:xfrm>
            <a:off x="1995310" y="6602263"/>
            <a:ext cx="7881662" cy="251833"/>
          </a:xfrm>
          <a:prstGeom prst="rect">
            <a:avLst/>
          </a:prstGeom>
          <a:noFill/>
        </p:spPr>
        <p:txBody>
          <a:bodyPr wrap="square" rtlCol="0" anchor="ctr" anchorCtr="0">
            <a:noAutofit/>
          </a:bodyPr>
          <a:lstStyle/>
          <a:p>
            <a:pPr algn="r"/>
            <a:r>
              <a:rPr lang="ja-JP" altLang="en-US" sz="1050" dirty="0">
                <a:solidFill>
                  <a:prstClr val="black"/>
                </a:solidFill>
                <a:ea typeface="Arial Unicode MS" pitchFamily="50" charset="-128"/>
                <a:cs typeface="Arial Unicode MS" pitchFamily="50" charset="-128"/>
              </a:rPr>
              <a:t>Ⓒ </a:t>
            </a:r>
            <a:r>
              <a:rPr lang="en-US" altLang="ja-JP" sz="1050" dirty="0">
                <a:solidFill>
                  <a:prstClr val="black"/>
                </a:solidFill>
                <a:ea typeface="Arial Unicode MS" pitchFamily="50" charset="-128"/>
                <a:cs typeface="Arial Unicode MS" pitchFamily="50" charset="-128"/>
              </a:rPr>
              <a:t>Hokuriku Electric Power Transmission &amp; Distribution Company, All  Rights  Reserved.</a:t>
            </a:r>
            <a:r>
              <a:rPr lang="ja-JP" altLang="en-US" sz="1050" dirty="0">
                <a:solidFill>
                  <a:prstClr val="black"/>
                </a:solidFill>
                <a:ea typeface="Arial Unicode MS" pitchFamily="50" charset="-128"/>
                <a:cs typeface="Arial Unicode MS" pitchFamily="50" charset="-128"/>
              </a:rPr>
              <a:t> </a:t>
            </a:r>
            <a:r>
              <a:rPr lang="en-US" altLang="ja-JP" sz="1050" dirty="0">
                <a:solidFill>
                  <a:prstClr val="black"/>
                </a:solidFill>
                <a:ea typeface="Arial Unicode MS" pitchFamily="50" charset="-128"/>
                <a:cs typeface="Arial Unicode MS" pitchFamily="50" charset="-128"/>
              </a:rPr>
              <a:t>| </a:t>
            </a:r>
            <a:r>
              <a:rPr lang="en-US" altLang="ja-JP" sz="1050" dirty="0">
                <a:solidFill>
                  <a:prstClr val="black"/>
                </a:solidFill>
                <a:ea typeface="HGｺﾞｼｯｸE" pitchFamily="49" charset="-128"/>
              </a:rPr>
              <a:t>CONFIDENTIAL</a:t>
            </a:r>
            <a:r>
              <a:rPr lang="ja-JP" altLang="en-US" sz="1050" dirty="0">
                <a:solidFill>
                  <a:prstClr val="black"/>
                </a:solidFill>
                <a:ea typeface="Arial Unicode MS" pitchFamily="50" charset="-128"/>
                <a:cs typeface="Arial Unicode MS" pitchFamily="50" charset="-128"/>
              </a:rPr>
              <a:t> </a:t>
            </a:r>
            <a:endParaRPr lang="ja-JP" altLang="en-US" sz="1050" dirty="0">
              <a:solidFill>
                <a:prstClr val="black"/>
              </a:solidFill>
            </a:endParaRPr>
          </a:p>
        </p:txBody>
      </p:sp>
      <p:sp>
        <p:nvSpPr>
          <p:cNvPr id="7" name="タイトル 1"/>
          <p:cNvSpPr>
            <a:spLocks noGrp="1"/>
          </p:cNvSpPr>
          <p:nvPr>
            <p:ph type="ctrTitle"/>
          </p:nvPr>
        </p:nvSpPr>
        <p:spPr>
          <a:xfrm>
            <a:off x="615502" y="3036235"/>
            <a:ext cx="8640000" cy="540000"/>
          </a:xfrm>
          <a:prstGeom prst="rect">
            <a:avLst/>
          </a:prstGeom>
        </p:spPr>
        <p:txBody>
          <a:bodyPr anchor="b" anchorCtr="0"/>
          <a:lstStyle>
            <a:lvl1pPr algn="l">
              <a:defRPr sz="2800" spc="300"/>
            </a:lvl1pPr>
          </a:lstStyle>
          <a:p>
            <a:r>
              <a:rPr kumimoji="1" lang="ja-JP" altLang="en-US"/>
              <a:t>マスタ タイトルの書式設定</a:t>
            </a:r>
            <a:endParaRPr kumimoji="1" lang="ja-JP" altLang="en-US" dirty="0"/>
          </a:p>
        </p:txBody>
      </p:sp>
      <p:sp>
        <p:nvSpPr>
          <p:cNvPr id="8" name="サブタイトル 2"/>
          <p:cNvSpPr>
            <a:spLocks noGrp="1"/>
          </p:cNvSpPr>
          <p:nvPr>
            <p:ph type="subTitle" idx="1"/>
          </p:nvPr>
        </p:nvSpPr>
        <p:spPr>
          <a:xfrm>
            <a:off x="615502" y="3619656"/>
            <a:ext cx="4320000" cy="288000"/>
          </a:xfrm>
          <a:prstGeom prst="rect">
            <a:avLst/>
          </a:prstGeom>
        </p:spPr>
        <p:txBody>
          <a:bodyPr lIns="36000" anchor="ctr" anchorCtr="0"/>
          <a:lstStyle>
            <a:lvl1pPr marL="0" indent="0" algn="l">
              <a:buNone/>
              <a:defRPr sz="1100" spc="3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endParaRPr kumimoji="1" lang="ja-JP" altLang="en-US" dirty="0"/>
          </a:p>
        </p:txBody>
      </p:sp>
      <p:cxnSp>
        <p:nvCxnSpPr>
          <p:cNvPr id="9" name="直線コネクタ 8"/>
          <p:cNvCxnSpPr/>
          <p:nvPr userDrawn="1"/>
        </p:nvCxnSpPr>
        <p:spPr>
          <a:xfrm flipV="1">
            <a:off x="615502" y="3592370"/>
            <a:ext cx="8691995" cy="1115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 y="6486356"/>
            <a:ext cx="9906000" cy="140373"/>
          </a:xfrm>
          <a:prstGeom prst="rect">
            <a:avLst/>
          </a:prstGeom>
        </p:spPr>
      </p:pic>
    </p:spTree>
    <p:extLst>
      <p:ext uri="{BB962C8B-B14F-4D97-AF65-F5344CB8AC3E}">
        <p14:creationId xmlns:p14="http://schemas.microsoft.com/office/powerpoint/2010/main" val="790525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209087"/>
      </p:ext>
    </p:extLst>
  </p:cSld>
  <p:clrMap bg1="lt1" tx1="dk1" bg2="lt2" tx2="dk2" accent1="accent1" accent2="accent2" accent3="accent3" accent4="accent4" accent5="accent5" accent6="accent6" hlink="hlink" folHlink="folHlink"/>
  <p:sldLayoutIdLst>
    <p:sldLayoutId id="2147483674" r:id="rId1"/>
    <p:sldLayoutId id="2147483702" r:id="rId2"/>
    <p:sldLayoutId id="2147483687" r:id="rId3"/>
    <p:sldLayoutId id="2147483696" r:id="rId4"/>
    <p:sldLayoutId id="2147483701" r:id="rId5"/>
    <p:sldLayoutId id="2147483694" r:id="rId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00572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92483" y="2716731"/>
            <a:ext cx="8513517" cy="540000"/>
          </a:xfrm>
        </p:spPr>
        <p:txBody>
          <a:bodyPr/>
          <a:lstStyle/>
          <a:p>
            <a:r>
              <a:rPr lang="ja-JP" altLang="en-US" sz="3200" dirty="0"/>
              <a:t>計画値同時同量制度の遵守について</a:t>
            </a:r>
            <a:endParaRPr kumimoji="1" lang="ja-JP" altLang="en-US" sz="3200" dirty="0"/>
          </a:p>
        </p:txBody>
      </p:sp>
      <p:sp>
        <p:nvSpPr>
          <p:cNvPr id="3" name="タイトル 1">
            <a:extLst>
              <a:ext uri="{FF2B5EF4-FFF2-40B4-BE49-F238E27FC236}">
                <a16:creationId xmlns:a16="http://schemas.microsoft.com/office/drawing/2014/main" id="{22FCE8A6-0582-4A3C-A822-26840625FED1}"/>
              </a:ext>
            </a:extLst>
          </p:cNvPr>
          <p:cNvSpPr txBox="1">
            <a:spLocks noChangeArrowheads="1"/>
          </p:cNvSpPr>
          <p:nvPr/>
        </p:nvSpPr>
        <p:spPr bwMode="auto">
          <a:xfrm>
            <a:off x="2718252" y="4141269"/>
            <a:ext cx="4296240" cy="120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kumimoji="1" sz="2800" b="1" kern="1200">
                <a:solidFill>
                  <a:schemeClr val="tx1"/>
                </a:solidFill>
                <a:latin typeface="Meiryo UI" panose="020B0604030504040204" pitchFamily="50" charset="-128"/>
                <a:ea typeface="Meiryo UI" panose="020B0604030504040204" pitchFamily="50" charset="-128"/>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a:lstStyle>
          <a:p>
            <a:pPr algn="ctr" eaLnBrk="1" hangingPunct="1"/>
            <a:r>
              <a:rPr lang="ja-JP" altLang="en-US" sz="2400" b="0" dirty="0"/>
              <a:t>北陸電力送配電株式会社</a:t>
            </a:r>
            <a:endParaRPr lang="en-US" altLang="ja-JP" sz="2400" b="0" dirty="0"/>
          </a:p>
          <a:p>
            <a:pPr algn="ctr" eaLnBrk="1" hangingPunct="1"/>
            <a:r>
              <a:rPr lang="ja-JP" altLang="en-US" sz="2400" b="0" dirty="0"/>
              <a:t>託送サービス部</a:t>
            </a:r>
            <a:endParaRPr lang="en-US" altLang="ja-JP" sz="2400" b="0" dirty="0"/>
          </a:p>
          <a:p>
            <a:pPr algn="ctr" eaLnBrk="1" hangingPunct="1"/>
            <a:r>
              <a:rPr lang="ja-JP" altLang="en-US" sz="2400" b="0" dirty="0"/>
              <a:t>ネットワークサービスセンター</a:t>
            </a:r>
            <a:endParaRPr lang="en-US" altLang="ja-JP" sz="2400" b="0" dirty="0"/>
          </a:p>
        </p:txBody>
      </p:sp>
    </p:spTree>
    <p:extLst>
      <p:ext uri="{BB962C8B-B14F-4D97-AF65-F5344CB8AC3E}">
        <p14:creationId xmlns:p14="http://schemas.microsoft.com/office/powerpoint/2010/main" val="314322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BBC8C3-B714-478A-9519-0191CE26B629}"/>
              </a:ext>
            </a:extLst>
          </p:cNvPr>
          <p:cNvSpPr>
            <a:spLocks noGrp="1"/>
          </p:cNvSpPr>
          <p:nvPr>
            <p:ph type="sldNum" sz="quarter" idx="4"/>
          </p:nvPr>
        </p:nvSpPr>
        <p:spPr/>
        <p:txBody>
          <a:bodyPr/>
          <a:lstStyle/>
          <a:p>
            <a:fld id="{CE6A2B22-FBE6-4360-BB9D-4A43BE0059B8}" type="slidenum">
              <a:rPr lang="ja-JP" altLang="en-US" smtClean="0">
                <a:solidFill>
                  <a:prstClr val="black"/>
                </a:solidFill>
              </a:rPr>
              <a:pPr/>
              <a:t>9</a:t>
            </a:fld>
            <a:endParaRPr lang="ja-JP" altLang="en-US" dirty="0">
              <a:solidFill>
                <a:prstClr val="black"/>
              </a:solidFill>
            </a:endParaRPr>
          </a:p>
        </p:txBody>
      </p:sp>
      <p:sp>
        <p:nvSpPr>
          <p:cNvPr id="4" name="テキスト ボックス 3">
            <a:extLst>
              <a:ext uri="{FF2B5EF4-FFF2-40B4-BE49-F238E27FC236}">
                <a16:creationId xmlns:a16="http://schemas.microsoft.com/office/drawing/2014/main" id="{0886756C-8FE2-4F52-9A95-EB9120761F21}"/>
              </a:ext>
            </a:extLst>
          </p:cNvPr>
          <p:cNvSpPr txBox="1"/>
          <p:nvPr/>
        </p:nvSpPr>
        <p:spPr>
          <a:xfrm>
            <a:off x="1447800" y="1695164"/>
            <a:ext cx="7010400" cy="3477875"/>
          </a:xfrm>
          <a:prstGeom prst="rect">
            <a:avLst/>
          </a:prstGeom>
          <a:noFill/>
        </p:spPr>
        <p:txBody>
          <a:bodyPr wrap="square" rtlCol="0">
            <a:spAutoFit/>
          </a:bodyPr>
          <a:lstStyle/>
          <a:p>
            <a:pPr algn="ctr"/>
            <a:r>
              <a:rPr lang="zh-TW" altLang="en-US" sz="4400" b="1" dirty="0">
                <a:latin typeface="Meiryo UI" panose="020B0604030504040204" pitchFamily="50" charset="-128"/>
                <a:ea typeface="Meiryo UI" panose="020B0604030504040204" pitchFamily="50" charset="-128"/>
              </a:rPr>
              <a:t>計画値同時同量制度</a:t>
            </a:r>
            <a:r>
              <a:rPr lang="ja-JP" altLang="en-US" sz="4400" b="1" dirty="0">
                <a:latin typeface="Meiryo UI" panose="020B0604030504040204" pitchFamily="50" charset="-128"/>
                <a:ea typeface="Meiryo UI" panose="020B0604030504040204" pitchFamily="50" charset="-128"/>
              </a:rPr>
              <a:t>に係る諸規定について</a:t>
            </a:r>
            <a:endParaRPr lang="en-US" altLang="ja-JP" sz="4400" b="1" dirty="0">
              <a:latin typeface="Meiryo UI" panose="020B0604030504040204" pitchFamily="50" charset="-128"/>
              <a:ea typeface="Meiryo UI" panose="020B0604030504040204" pitchFamily="50" charset="-128"/>
            </a:endParaRPr>
          </a:p>
          <a:p>
            <a:pPr marL="1014412" indent="-571500">
              <a:buFont typeface="Wingdings" panose="05000000000000000000" pitchFamily="2" charset="2"/>
              <a:buChar char="Ø"/>
            </a:pPr>
            <a:r>
              <a:rPr lang="ja-JP" altLang="en-US" sz="4400" dirty="0">
                <a:latin typeface="Meiryo UI" panose="020B0604030504040204" pitchFamily="50" charset="-128"/>
                <a:ea typeface="Meiryo UI" panose="020B0604030504040204" pitchFamily="50" charset="-128"/>
              </a:rPr>
              <a:t>電気事業法</a:t>
            </a:r>
            <a:endParaRPr lang="en-US" altLang="ja-JP" sz="4400" dirty="0">
              <a:latin typeface="Meiryo UI" panose="020B0604030504040204" pitchFamily="50" charset="-128"/>
              <a:ea typeface="Meiryo UI" panose="020B0604030504040204" pitchFamily="50" charset="-128"/>
            </a:endParaRPr>
          </a:p>
          <a:p>
            <a:pPr marL="1014412" indent="-571500">
              <a:buFont typeface="Wingdings" panose="05000000000000000000" pitchFamily="2" charset="2"/>
              <a:buChar char="Ø"/>
            </a:pPr>
            <a:r>
              <a:rPr lang="ja-JP" altLang="en-US" sz="4400" dirty="0">
                <a:latin typeface="Meiryo UI" panose="020B0604030504040204" pitchFamily="50" charset="-128"/>
                <a:ea typeface="Meiryo UI" panose="020B0604030504040204" pitchFamily="50" charset="-128"/>
              </a:rPr>
              <a:t>送配電網業務指針</a:t>
            </a:r>
            <a:endParaRPr lang="en-US" altLang="ja-JP" sz="4400" dirty="0">
              <a:latin typeface="Meiryo UI" panose="020B0604030504040204" pitchFamily="50" charset="-128"/>
              <a:ea typeface="Meiryo UI" panose="020B0604030504040204" pitchFamily="50" charset="-128"/>
            </a:endParaRPr>
          </a:p>
          <a:p>
            <a:pPr marL="1014412" indent="-571500">
              <a:buFont typeface="Wingdings" panose="05000000000000000000" pitchFamily="2" charset="2"/>
              <a:buChar char="Ø"/>
            </a:pPr>
            <a:r>
              <a:rPr lang="ja-JP" altLang="en-US" sz="4400" dirty="0">
                <a:latin typeface="Meiryo UI" panose="020B0604030504040204" pitchFamily="50" charset="-128"/>
                <a:ea typeface="Meiryo UI" panose="020B0604030504040204" pitchFamily="50" charset="-128"/>
              </a:rPr>
              <a:t>託送供給等約款</a:t>
            </a:r>
            <a:endParaRPr lang="en-US" altLang="ja-JP"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17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BBC8C3-B714-478A-9519-0191CE26B629}"/>
              </a:ext>
            </a:extLst>
          </p:cNvPr>
          <p:cNvSpPr>
            <a:spLocks noGrp="1"/>
          </p:cNvSpPr>
          <p:nvPr>
            <p:ph type="sldNum" sz="quarter" idx="4"/>
          </p:nvPr>
        </p:nvSpPr>
        <p:spPr/>
        <p:txBody>
          <a:bodyPr/>
          <a:lstStyle/>
          <a:p>
            <a:fld id="{CE6A2B22-FBE6-4360-BB9D-4A43BE0059B8}" type="slidenum">
              <a:rPr lang="ja-JP" altLang="en-US" smtClean="0">
                <a:solidFill>
                  <a:prstClr val="black"/>
                </a:solidFill>
              </a:rPr>
              <a:pPr/>
              <a:t>10</a:t>
            </a:fld>
            <a:endParaRPr lang="ja-JP" altLang="en-US" dirty="0">
              <a:solidFill>
                <a:prstClr val="black"/>
              </a:solidFill>
            </a:endParaRPr>
          </a:p>
        </p:txBody>
      </p:sp>
      <p:sp>
        <p:nvSpPr>
          <p:cNvPr id="4" name="テキスト プレースホルダー 1">
            <a:extLst>
              <a:ext uri="{FF2B5EF4-FFF2-40B4-BE49-F238E27FC236}">
                <a16:creationId xmlns:a16="http://schemas.microsoft.com/office/drawing/2014/main" id="{73D79DA2-02F6-423E-91FB-27F9F9A79836}"/>
              </a:ext>
            </a:extLst>
          </p:cNvPr>
          <p:cNvSpPr txBox="1">
            <a:spLocks/>
          </p:cNvSpPr>
          <p:nvPr/>
        </p:nvSpPr>
        <p:spPr>
          <a:xfrm>
            <a:off x="382677" y="176546"/>
            <a:ext cx="9140645" cy="431800"/>
          </a:xfrm>
          <a:prstGeom prst="rect">
            <a:avLst/>
          </a:prstGeom>
        </p:spPr>
        <p:txBody>
          <a:bodyPr anchor="ct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latin typeface="Meiryo UI" panose="020B0604030504040204" pitchFamily="50" charset="-128"/>
                <a:ea typeface="Meiryo UI" panose="020B0604030504040204" pitchFamily="50" charset="-128"/>
              </a:rPr>
              <a:t>７．電気事業法（供給力の確保）</a:t>
            </a:r>
          </a:p>
        </p:txBody>
      </p:sp>
      <p:sp>
        <p:nvSpPr>
          <p:cNvPr id="7" name="正方形/長方形 6">
            <a:extLst>
              <a:ext uri="{FF2B5EF4-FFF2-40B4-BE49-F238E27FC236}">
                <a16:creationId xmlns:a16="http://schemas.microsoft.com/office/drawing/2014/main" id="{778A5A4D-D367-4D9C-BE44-EEE1BFB28289}"/>
              </a:ext>
            </a:extLst>
          </p:cNvPr>
          <p:cNvSpPr/>
          <p:nvPr/>
        </p:nvSpPr>
        <p:spPr>
          <a:xfrm>
            <a:off x="284672" y="2457657"/>
            <a:ext cx="9384355" cy="2031325"/>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〇電気事業法（供給能力の確保）</a:t>
            </a:r>
            <a:endParaRPr lang="en-US" altLang="ja-JP" b="1" dirty="0">
              <a:latin typeface="Meiryo UI" panose="020B0604030504040204" pitchFamily="50" charset="-128"/>
              <a:ea typeface="Meiryo UI" panose="020B0604030504040204" pitchFamily="50" charset="-128"/>
            </a:endParaRPr>
          </a:p>
          <a:p>
            <a:pPr marL="179388" indent="-17938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条の</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　小売電気事業者は、正当な理由がある場合を除き、</a:t>
            </a:r>
            <a:r>
              <a:rPr lang="ja-JP" altLang="en-US" b="1" dirty="0">
                <a:latin typeface="Meiryo UI" panose="020B0604030504040204" pitchFamily="50" charset="-128"/>
                <a:ea typeface="Meiryo UI" panose="020B0604030504040204" pitchFamily="50" charset="-128"/>
              </a:rPr>
              <a:t>その小売供給の相手方の電気の需要に応ずるために必要な供給能力を確保しなければならない</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marL="179388" indent="-179388"/>
            <a:r>
              <a:rPr lang="ja-JP" altLang="en-US" dirty="0">
                <a:latin typeface="Meiryo UI" panose="020B0604030504040204" pitchFamily="50" charset="-128"/>
                <a:ea typeface="Meiryo UI" panose="020B0604030504040204" pitchFamily="50" charset="-128"/>
              </a:rPr>
              <a:t>２　経済産業大臣は</a:t>
            </a:r>
            <a:r>
              <a:rPr lang="ja-JP" altLang="en-US" b="1"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小売電気事業者がその小売供給の相手方の電気の需要に応ずるために必要な供給能力を確保していないため、電気の使用者の利益を阻害し、又は阻害するおそれがあると認めるときは、小売電気事業者に対し、当該電気の需要に応ずるために必要な供給能力の確保その他の必要な措置をとるべきことを命ずることができる</a:t>
            </a:r>
            <a:r>
              <a:rPr lang="ja-JP" altLang="en-US" b="1" dirty="0">
                <a:latin typeface="Meiryo UI" panose="020B0604030504040204" pitchFamily="50" charset="-128"/>
                <a:ea typeface="Meiryo UI" panose="020B0604030504040204" pitchFamily="50" charset="-128"/>
              </a:rPr>
              <a:t>。</a:t>
            </a:r>
            <a:endParaRPr lang="en-US" altLang="ja-JP"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59C28856-D6C7-4B2C-825E-6968D622AE75}"/>
              </a:ext>
            </a:extLst>
          </p:cNvPr>
          <p:cNvSpPr/>
          <p:nvPr/>
        </p:nvSpPr>
        <p:spPr>
          <a:xfrm>
            <a:off x="284672" y="719251"/>
            <a:ext cx="9342407" cy="14975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85750" indent="-285750" hangingPunct="1">
              <a:buFont typeface="Arial" panose="020B0604020202020204" pitchFamily="34" charset="0"/>
              <a:buChar char="•"/>
              <a:defRPr/>
            </a:pPr>
            <a:r>
              <a:rPr lang="ja-JP" altLang="en-US" dirty="0">
                <a:solidFill>
                  <a:schemeClr val="tx1"/>
                </a:solidFill>
                <a:latin typeface="Meiryo UI" panose="020B0604030504040204" pitchFamily="50" charset="-128"/>
                <a:ea typeface="Meiryo UI" panose="020B0604030504040204" pitchFamily="50" charset="-128"/>
              </a:rPr>
              <a:t>電気事業法上、小売電気事業者は、その小売供給の相手方の</a:t>
            </a:r>
            <a:r>
              <a:rPr lang="ja-JP" altLang="en-US" b="1" dirty="0">
                <a:solidFill>
                  <a:schemeClr val="tx1"/>
                </a:solidFill>
                <a:latin typeface="Meiryo UI" panose="020B0604030504040204" pitchFamily="50" charset="-128"/>
                <a:ea typeface="Meiryo UI" panose="020B0604030504040204" pitchFamily="50" charset="-128"/>
              </a:rPr>
              <a:t>電気の需要に応ずるために必要な供給能力を確保しなければならない</a:t>
            </a:r>
            <a:r>
              <a:rPr lang="ja-JP" altLang="en-US" dirty="0">
                <a:solidFill>
                  <a:schemeClr val="tx1"/>
                </a:solidFill>
                <a:latin typeface="Meiryo UI" panose="020B0604030504040204" pitchFamily="50" charset="-128"/>
                <a:ea typeface="Meiryo UI" panose="020B0604030504040204" pitchFamily="50" charset="-128"/>
              </a:rPr>
              <a:t>こととされております。</a:t>
            </a:r>
            <a:endParaRPr lang="en-US" altLang="ja-JP" dirty="0">
              <a:solidFill>
                <a:schemeClr val="tx1"/>
              </a:solidFill>
              <a:latin typeface="Meiryo UI" panose="020B0604030504040204" pitchFamily="50" charset="-128"/>
              <a:ea typeface="Meiryo UI" panose="020B0604030504040204" pitchFamily="50" charset="-128"/>
            </a:endParaRPr>
          </a:p>
          <a:p>
            <a:pPr marL="285750" indent="-285750" hangingPunct="1">
              <a:buFont typeface="Arial" panose="020B0604020202020204" pitchFamily="34" charset="0"/>
              <a:buChar char="•"/>
              <a:defRPr/>
            </a:pPr>
            <a:r>
              <a:rPr lang="ja-JP" altLang="en-US" dirty="0">
                <a:solidFill>
                  <a:schemeClr val="tx1"/>
                </a:solidFill>
                <a:latin typeface="Meiryo UI" panose="020B0604030504040204" pitchFamily="50" charset="-128"/>
                <a:ea typeface="Meiryo UI" panose="020B0604030504040204" pitchFamily="50" charset="-128"/>
              </a:rPr>
              <a:t>小売電気事業者が供給能力を確保していないため、電気の使用者の利益を阻害し、又は阻害するおそれがあると認める場合、</a:t>
            </a:r>
            <a:r>
              <a:rPr lang="ja-JP" altLang="en-US" b="1" dirty="0">
                <a:solidFill>
                  <a:schemeClr val="tx1"/>
                </a:solidFill>
                <a:latin typeface="Meiryo UI" panose="020B0604030504040204" pitchFamily="50" charset="-128"/>
                <a:ea typeface="Meiryo UI" panose="020B0604030504040204" pitchFamily="50" charset="-128"/>
              </a:rPr>
              <a:t>経済産業大臣による供給能力確保命令の対象となる可能性がございます。</a:t>
            </a:r>
            <a:endParaRPr lang="en-US" altLang="ja-JP"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1531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BBC8C3-B714-478A-9519-0191CE26B629}"/>
              </a:ext>
            </a:extLst>
          </p:cNvPr>
          <p:cNvSpPr>
            <a:spLocks noGrp="1"/>
          </p:cNvSpPr>
          <p:nvPr>
            <p:ph type="sldNum" sz="quarter" idx="4"/>
          </p:nvPr>
        </p:nvSpPr>
        <p:spPr/>
        <p:txBody>
          <a:bodyPr/>
          <a:lstStyle/>
          <a:p>
            <a:fld id="{CE6A2B22-FBE6-4360-BB9D-4A43BE0059B8}" type="slidenum">
              <a:rPr lang="ja-JP" altLang="en-US" smtClean="0">
                <a:solidFill>
                  <a:prstClr val="black"/>
                </a:solidFill>
              </a:rPr>
              <a:pPr/>
              <a:t>11</a:t>
            </a:fld>
            <a:endParaRPr lang="ja-JP" altLang="en-US" dirty="0">
              <a:solidFill>
                <a:prstClr val="black"/>
              </a:solidFill>
            </a:endParaRPr>
          </a:p>
        </p:txBody>
      </p:sp>
      <p:sp>
        <p:nvSpPr>
          <p:cNvPr id="4" name="正方形/長方形 3">
            <a:extLst>
              <a:ext uri="{FF2B5EF4-FFF2-40B4-BE49-F238E27FC236}">
                <a16:creationId xmlns:a16="http://schemas.microsoft.com/office/drawing/2014/main" id="{A78A7402-A520-4BA5-8575-2120DCF61983}"/>
              </a:ext>
            </a:extLst>
          </p:cNvPr>
          <p:cNvSpPr/>
          <p:nvPr/>
        </p:nvSpPr>
        <p:spPr>
          <a:xfrm>
            <a:off x="452594" y="183254"/>
            <a:ext cx="4859022"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８．当社託送供給等約款他（供給力の確保） </a:t>
            </a:r>
            <a:endParaRPr lang="ja-JP" altLang="en-US"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F4D39F1-DC1C-4F80-8FD2-0017E5B438E9}"/>
              </a:ext>
            </a:extLst>
          </p:cNvPr>
          <p:cNvSpPr/>
          <p:nvPr/>
        </p:nvSpPr>
        <p:spPr>
          <a:xfrm>
            <a:off x="260230" y="680791"/>
            <a:ext cx="9385539" cy="68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85750" indent="-285750" hangingPunct="1">
              <a:buFont typeface="Arial" panose="020B0604020202020204" pitchFamily="34" charset="0"/>
              <a:buChar char="•"/>
              <a:defRPr/>
            </a:pPr>
            <a:r>
              <a:rPr lang="ja-JP" altLang="en-US" dirty="0">
                <a:solidFill>
                  <a:schemeClr val="tx1"/>
                </a:solidFill>
                <a:latin typeface="Meiryo UI" panose="020B0604030504040204" pitchFamily="50" charset="-128"/>
                <a:ea typeface="Meiryo UI" panose="020B0604030504040204" pitchFamily="50" charset="-128"/>
              </a:rPr>
              <a:t>託送供給約款及び送配電等業務指針における需要ＢＧ側の計画値同時同量の規定は、以下の通りです。（発電ＢＧについても同様）。</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F31F928-4B55-4E3A-98B1-3D8E3BAD0A9F}"/>
              </a:ext>
            </a:extLst>
          </p:cNvPr>
          <p:cNvSpPr/>
          <p:nvPr/>
        </p:nvSpPr>
        <p:spPr>
          <a:xfrm>
            <a:off x="42859" y="1441284"/>
            <a:ext cx="9788576" cy="5020220"/>
          </a:xfrm>
          <a:prstGeom prst="rect">
            <a:avLst/>
          </a:prstGeom>
          <a:solidFill>
            <a:schemeClr val="bg1"/>
          </a:solidFill>
        </p:spPr>
        <p:txBody>
          <a:bodyPr wrap="square">
            <a:spAutoFit/>
          </a:bodyPr>
          <a:lstStyle/>
          <a:p>
            <a:pPr marR="42050">
              <a:lnSpc>
                <a:spcPct val="150000"/>
              </a:lnSpc>
            </a:pPr>
            <a:r>
              <a:rPr lang="zh-TW" altLang="en-US" b="1" dirty="0">
                <a:solidFill>
                  <a:srgbClr val="000000"/>
                </a:solidFill>
                <a:latin typeface="Meiryo UI" panose="020B0604030504040204" pitchFamily="50" charset="-128"/>
                <a:ea typeface="Meiryo UI" panose="020B0604030504040204" pitchFamily="50" charset="-128"/>
              </a:rPr>
              <a:t>一般送配電事業者「託送供給等約款」（要旨）</a:t>
            </a:r>
            <a:endParaRPr lang="zh-TW" altLang="en-US" dirty="0">
              <a:solidFill>
                <a:srgbClr val="000000"/>
              </a:solidFill>
              <a:latin typeface="Meiryo UI" panose="020B0604030504040204" pitchFamily="50" charset="-128"/>
              <a:ea typeface="Meiryo UI" panose="020B0604030504040204" pitchFamily="50" charset="-128"/>
            </a:endParaRPr>
          </a:p>
          <a:p>
            <a:pPr marL="180975" indent="-180975">
              <a:lnSpc>
                <a:spcPct val="150000"/>
              </a:lnSpc>
            </a:pPr>
            <a:r>
              <a:rPr lang="ja-JP" altLang="en-US" dirty="0">
                <a:solidFill>
                  <a:srgbClr val="000000"/>
                </a:solidFill>
                <a:latin typeface="Wingdings" panose="05000000000000000000" pitchFamily="2" charset="2"/>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需要</a:t>
            </a:r>
            <a:r>
              <a:rPr lang="en-US" altLang="ja-JP" dirty="0">
                <a:solidFill>
                  <a:srgbClr val="000000"/>
                </a:solidFill>
                <a:latin typeface="Meiryo UI" panose="020B0604030504040204" pitchFamily="50" charset="-128"/>
                <a:ea typeface="Meiryo UI" panose="020B0604030504040204" pitchFamily="50" charset="-128"/>
              </a:rPr>
              <a:t>BG</a:t>
            </a:r>
            <a:r>
              <a:rPr lang="ja-JP" altLang="en-US" dirty="0">
                <a:solidFill>
                  <a:srgbClr val="000000"/>
                </a:solidFill>
                <a:latin typeface="Meiryo UI" panose="020B0604030504040204" pitchFamily="50" charset="-128"/>
                <a:ea typeface="Meiryo UI" panose="020B0604030504040204" pitchFamily="50" charset="-128"/>
              </a:rPr>
              <a:t>は、需要計画・調達計画・販売計画を、電力広域的運営推進機関を通じて一般送配電事業者に通知する（変更する必要が生じた場合も同様）。</a:t>
            </a:r>
          </a:p>
          <a:p>
            <a:pPr>
              <a:lnSpc>
                <a:spcPct val="150000"/>
              </a:lnSpc>
            </a:pPr>
            <a:r>
              <a:rPr lang="ja-JP" altLang="en-US" u="sng" dirty="0">
                <a:solidFill>
                  <a:srgbClr val="000000"/>
                </a:solidFill>
                <a:latin typeface="Wingdings" panose="05000000000000000000" pitchFamily="2" charset="2"/>
                <a:ea typeface="Meiryo UI" panose="020B0604030504040204" pitchFamily="50" charset="-128"/>
              </a:rPr>
              <a:t></a:t>
            </a:r>
            <a:r>
              <a:rPr lang="ja-JP" altLang="en-US" u="sng" dirty="0">
                <a:solidFill>
                  <a:srgbClr val="000000"/>
                </a:solidFill>
                <a:latin typeface="Meiryo UI" panose="020B0604030504040204" pitchFamily="50" charset="-128"/>
                <a:ea typeface="Meiryo UI" panose="020B0604030504040204" pitchFamily="50" charset="-128"/>
              </a:rPr>
              <a:t>需要計画（需要想定値）は、需要実績と</a:t>
            </a:r>
            <a:r>
              <a:rPr lang="en-US" altLang="ja-JP" u="sng" dirty="0">
                <a:solidFill>
                  <a:srgbClr val="000000"/>
                </a:solidFill>
                <a:latin typeface="Meiryo UI" panose="020B0604030504040204" pitchFamily="50" charset="-128"/>
                <a:ea typeface="Meiryo UI" panose="020B0604030504040204" pitchFamily="50" charset="-128"/>
              </a:rPr>
              <a:t>30</a:t>
            </a:r>
            <a:r>
              <a:rPr lang="ja-JP" altLang="en-US" u="sng" dirty="0">
                <a:solidFill>
                  <a:srgbClr val="000000"/>
                </a:solidFill>
                <a:latin typeface="Meiryo UI" panose="020B0604030504040204" pitchFamily="50" charset="-128"/>
                <a:ea typeface="Meiryo UI" panose="020B0604030504040204" pitchFamily="50" charset="-128"/>
              </a:rPr>
              <a:t>分ごとに一致するようにする。</a:t>
            </a:r>
          </a:p>
          <a:p>
            <a:pPr>
              <a:lnSpc>
                <a:spcPct val="150000"/>
              </a:lnSpc>
            </a:pPr>
            <a:r>
              <a:rPr lang="ja-JP" altLang="en-US" dirty="0">
                <a:solidFill>
                  <a:srgbClr val="000000"/>
                </a:solidFill>
                <a:latin typeface="Wingdings" panose="05000000000000000000" pitchFamily="2" charset="2"/>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需要計画と需要実績の差は、インバランス料金単価を適用して精算される。</a:t>
            </a:r>
          </a:p>
          <a:p>
            <a:pPr>
              <a:lnSpc>
                <a:spcPct val="150000"/>
              </a:lnSpc>
            </a:pPr>
            <a:r>
              <a:rPr lang="ja-JP" altLang="en-US" dirty="0">
                <a:solidFill>
                  <a:srgbClr val="000000"/>
                </a:solidFill>
                <a:latin typeface="Wingdings" panose="05000000000000000000" pitchFamily="2" charset="2"/>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頻繁に著しいインバランスが発生する場合、一般送配電事業者が接続供給契約を解約することがある。</a:t>
            </a:r>
          </a:p>
          <a:p>
            <a:pPr>
              <a:lnSpc>
                <a:spcPct val="150000"/>
              </a:lnSpc>
            </a:pPr>
            <a:r>
              <a:rPr lang="zh-TW" altLang="en-US" b="1" dirty="0">
                <a:solidFill>
                  <a:srgbClr val="000000"/>
                </a:solidFill>
                <a:latin typeface="Meiryo UI" panose="020B0604030504040204" pitchFamily="50" charset="-128"/>
                <a:ea typeface="Meiryo UI" panose="020B0604030504040204" pitchFamily="50" charset="-128"/>
              </a:rPr>
              <a:t>電力広域的運営推進機関「送配電等業務指針」（要旨）</a:t>
            </a:r>
            <a:endParaRPr lang="zh-TW" altLang="en-US" dirty="0">
              <a:solidFill>
                <a:srgbClr val="000000"/>
              </a:solidFill>
              <a:latin typeface="Meiryo UI" panose="020B0604030504040204" pitchFamily="50" charset="-128"/>
              <a:ea typeface="Meiryo UI" panose="020B0604030504040204" pitchFamily="50" charset="-128"/>
            </a:endParaRPr>
          </a:p>
          <a:p>
            <a:pPr>
              <a:lnSpc>
                <a:spcPct val="150000"/>
              </a:lnSpc>
            </a:pPr>
            <a:r>
              <a:rPr lang="ja-JP" altLang="en-US" u="sng" dirty="0">
                <a:solidFill>
                  <a:srgbClr val="000000"/>
                </a:solidFill>
                <a:latin typeface="Wingdings" panose="05000000000000000000" pitchFamily="2" charset="2"/>
                <a:ea typeface="Meiryo UI" panose="020B0604030504040204" pitchFamily="50" charset="-128"/>
              </a:rPr>
              <a:t></a:t>
            </a:r>
            <a:r>
              <a:rPr lang="ja-JP" altLang="en-US" u="sng" dirty="0">
                <a:solidFill>
                  <a:srgbClr val="000000"/>
                </a:solidFill>
                <a:latin typeface="Meiryo UI" panose="020B0604030504040204" pitchFamily="50" charset="-128"/>
                <a:ea typeface="Meiryo UI" panose="020B0604030504040204" pitchFamily="50" charset="-128"/>
              </a:rPr>
              <a:t>需要計画には、合理的な予測に基づく需要の想定を記載する。</a:t>
            </a:r>
          </a:p>
          <a:p>
            <a:pPr marL="180975" indent="-180975">
              <a:lnSpc>
                <a:spcPct val="150000"/>
              </a:lnSpc>
            </a:pPr>
            <a:r>
              <a:rPr lang="ja-JP" altLang="en-US" dirty="0">
                <a:solidFill>
                  <a:srgbClr val="000000"/>
                </a:solidFill>
                <a:latin typeface="Wingdings" panose="05000000000000000000" pitchFamily="2" charset="2"/>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原則として、翌日計画（前日１２時）以降は調達計画は（合理的な予測に基づく需要の想定を記載した）需要計画と一致させる。</a:t>
            </a:r>
          </a:p>
          <a:p>
            <a:pPr marL="180975" indent="-180975">
              <a:lnSpc>
                <a:spcPct val="150000"/>
              </a:lnSpc>
            </a:pPr>
            <a:r>
              <a:rPr lang="ja-JP" altLang="en-US" dirty="0">
                <a:solidFill>
                  <a:srgbClr val="000000"/>
                </a:solidFill>
                <a:latin typeface="Wingdings" panose="05000000000000000000" pitchFamily="2" charset="2"/>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需要ＢＧが適切に供給力を確保する見込みがない場合や、法令、送配電等業務指針等に照らして不適切な行為を行っていることが認められる場合は、</a:t>
            </a:r>
            <a:r>
              <a:rPr lang="ja-JP" altLang="en-US" b="1" dirty="0">
                <a:solidFill>
                  <a:srgbClr val="000000"/>
                </a:solidFill>
                <a:latin typeface="Meiryo UI" panose="020B0604030504040204" pitchFamily="50" charset="-128"/>
                <a:ea typeface="Meiryo UI" panose="020B0604030504040204" pitchFamily="50" charset="-128"/>
              </a:rPr>
              <a:t>指導又は勧告を実施し、当該事業者名を公表する。</a:t>
            </a:r>
          </a:p>
        </p:txBody>
      </p:sp>
    </p:spTree>
    <p:extLst>
      <p:ext uri="{BB962C8B-B14F-4D97-AF65-F5344CB8AC3E}">
        <p14:creationId xmlns:p14="http://schemas.microsoft.com/office/powerpoint/2010/main" val="666109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BBC8C3-B714-478A-9519-0191CE26B629}"/>
              </a:ext>
            </a:extLst>
          </p:cNvPr>
          <p:cNvSpPr>
            <a:spLocks noGrp="1"/>
          </p:cNvSpPr>
          <p:nvPr>
            <p:ph type="sldNum" sz="quarter" idx="4"/>
          </p:nvPr>
        </p:nvSpPr>
        <p:spPr/>
        <p:txBody>
          <a:bodyPr/>
          <a:lstStyle/>
          <a:p>
            <a:fld id="{CE6A2B22-FBE6-4360-BB9D-4A43BE0059B8}" type="slidenum">
              <a:rPr lang="ja-JP" altLang="en-US" smtClean="0">
                <a:solidFill>
                  <a:prstClr val="black"/>
                </a:solidFill>
              </a:rPr>
              <a:pPr/>
              <a:t>12</a:t>
            </a:fld>
            <a:endParaRPr lang="ja-JP" altLang="en-US" dirty="0">
              <a:solidFill>
                <a:prstClr val="black"/>
              </a:solidFill>
            </a:endParaRPr>
          </a:p>
        </p:txBody>
      </p:sp>
      <p:sp>
        <p:nvSpPr>
          <p:cNvPr id="4" name="テキスト プレースホルダー 1">
            <a:extLst>
              <a:ext uri="{FF2B5EF4-FFF2-40B4-BE49-F238E27FC236}">
                <a16:creationId xmlns:a16="http://schemas.microsoft.com/office/drawing/2014/main" id="{19C47C56-8D85-4D9A-9F6F-242D2DA2E7BE}"/>
              </a:ext>
            </a:extLst>
          </p:cNvPr>
          <p:cNvSpPr txBox="1">
            <a:spLocks/>
          </p:cNvSpPr>
          <p:nvPr/>
        </p:nvSpPr>
        <p:spPr>
          <a:xfrm>
            <a:off x="382677" y="176546"/>
            <a:ext cx="9140645" cy="431800"/>
          </a:xfrm>
          <a:prstGeom prst="rect">
            <a:avLst/>
          </a:prstGeom>
        </p:spPr>
        <p:txBody>
          <a:bodyPr anchor="ct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latin typeface="Meiryo UI" panose="020B0604030504040204" pitchFamily="50" charset="-128"/>
                <a:ea typeface="Meiryo UI" panose="020B0604030504040204" pitchFamily="50" charset="-128"/>
              </a:rPr>
              <a:t>９．託送供給等約款における明示箇所（供給力の確保）</a:t>
            </a:r>
          </a:p>
        </p:txBody>
      </p:sp>
      <p:sp>
        <p:nvSpPr>
          <p:cNvPr id="5" name="正方形/長方形 4">
            <a:extLst>
              <a:ext uri="{FF2B5EF4-FFF2-40B4-BE49-F238E27FC236}">
                <a16:creationId xmlns:a16="http://schemas.microsoft.com/office/drawing/2014/main" id="{E2286CEB-B15A-4854-89C6-65CB148A30A9}"/>
              </a:ext>
            </a:extLst>
          </p:cNvPr>
          <p:cNvSpPr/>
          <p:nvPr/>
        </p:nvSpPr>
        <p:spPr>
          <a:xfrm>
            <a:off x="233336" y="663372"/>
            <a:ext cx="9457512" cy="15092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85750" indent="-285750" hangingPunct="1">
              <a:buFont typeface="Arial" panose="020B0604020202020204" pitchFamily="34" charset="0"/>
              <a:buChar char="•"/>
              <a:defRPr/>
            </a:pPr>
            <a:r>
              <a:rPr lang="ja-JP" altLang="en-US" dirty="0">
                <a:solidFill>
                  <a:schemeClr val="tx1"/>
                </a:solidFill>
                <a:latin typeface="Meiryo UI" panose="020B0604030504040204" pitchFamily="50" charset="-128"/>
                <a:ea typeface="Meiryo UI" panose="020B0604030504040204" pitchFamily="50" charset="-128"/>
              </a:rPr>
              <a:t>一般送配電事業者の「託送供給等約款」において、需要ＢＧは、需要計画・調達計画・販売計画を、電力広域的運営推進機関を通じて通知することとされております。（変更する必要が生じた場合も同様）</a:t>
            </a:r>
          </a:p>
          <a:p>
            <a:pPr marL="285750" indent="-285750" hangingPunct="1">
              <a:buFont typeface="Arial" panose="020B0604020202020204" pitchFamily="34" charset="0"/>
              <a:buChar char="•"/>
              <a:defRPr/>
            </a:pPr>
            <a:r>
              <a:rPr lang="ja-JP" altLang="en-US" dirty="0">
                <a:solidFill>
                  <a:schemeClr val="tx1"/>
                </a:solidFill>
                <a:latin typeface="Meiryo UI" panose="020B0604030504040204" pitchFamily="50" charset="-128"/>
                <a:ea typeface="Meiryo UI" panose="020B0604030504040204" pitchFamily="50" charset="-128"/>
              </a:rPr>
              <a:t>また、需要計画（需要想定値）は、需要量と一致するようにするとされております（発電計画も同様）。</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C04C50E0-4D64-47DE-85A9-74C0192243C9}"/>
              </a:ext>
            </a:extLst>
          </p:cNvPr>
          <p:cNvSpPr/>
          <p:nvPr/>
        </p:nvSpPr>
        <p:spPr>
          <a:xfrm>
            <a:off x="215404" y="2172602"/>
            <a:ext cx="9457512" cy="4431983"/>
          </a:xfrm>
          <a:prstGeom prst="rect">
            <a:avLst/>
          </a:prstGeom>
        </p:spPr>
        <p:txBody>
          <a:bodyPr wrap="square">
            <a:spAutoFit/>
          </a:bodyPr>
          <a:lstStyle/>
          <a:p>
            <a:pPr marR="71720"/>
            <a:r>
              <a:rPr lang="ja-JP" altLang="en-US" b="1" dirty="0">
                <a:solidFill>
                  <a:srgbClr val="000000"/>
                </a:solidFill>
                <a:latin typeface="Meiryo UI" panose="020B0604030504040204" pitchFamily="50" charset="-128"/>
                <a:ea typeface="Meiryo UI" panose="020B0604030504040204" pitchFamily="50" charset="-128"/>
              </a:rPr>
              <a:t>託送供給等約款抜粋</a:t>
            </a:r>
            <a:endParaRPr lang="en-US" altLang="ja-JP" b="1" dirty="0">
              <a:solidFill>
                <a:srgbClr val="000000"/>
              </a:solidFill>
              <a:latin typeface="Meiryo UI" panose="020B0604030504040204" pitchFamily="50" charset="-128"/>
              <a:ea typeface="Meiryo UI" panose="020B0604030504040204" pitchFamily="50" charset="-128"/>
            </a:endParaRPr>
          </a:p>
          <a:p>
            <a:pPr marR="71720">
              <a:spcBef>
                <a:spcPts val="600"/>
              </a:spcBef>
            </a:pPr>
            <a:r>
              <a:rPr lang="en-US" altLang="ja-JP" dirty="0">
                <a:solidFill>
                  <a:srgbClr val="000000"/>
                </a:solidFill>
                <a:latin typeface="Meiryo UI" panose="020B0604030504040204" pitchFamily="50" charset="-128"/>
                <a:ea typeface="Meiryo UI" panose="020B0604030504040204" pitchFamily="50" charset="-128"/>
              </a:rPr>
              <a:t>3</a:t>
            </a:r>
            <a:r>
              <a:rPr lang="ja-JP" altLang="en-US" dirty="0">
                <a:solidFill>
                  <a:srgbClr val="000000"/>
                </a:solidFill>
                <a:latin typeface="Meiryo UI" panose="020B0604030504040204" pitchFamily="50" charset="-128"/>
                <a:ea typeface="Meiryo UI" panose="020B0604030504040204" pitchFamily="50" charset="-128"/>
              </a:rPr>
              <a:t>８　託送供給等の実施</a:t>
            </a:r>
            <a:endParaRPr lang="en-US" altLang="ja-JP" dirty="0">
              <a:solidFill>
                <a:srgbClr val="000000"/>
              </a:solidFill>
              <a:latin typeface="Meiryo UI" panose="020B0604030504040204" pitchFamily="50" charset="-128"/>
              <a:ea typeface="Meiryo UI" panose="020B0604030504040204" pitchFamily="50" charset="-128"/>
            </a:endParaRPr>
          </a:p>
          <a:p>
            <a:pPr marR="71720">
              <a:spcBef>
                <a:spcPts val="600"/>
              </a:spcBef>
            </a:pPr>
            <a:r>
              <a:rPr lang="en-US" altLang="ja-JP" dirty="0">
                <a:solidFill>
                  <a:srgbClr val="000000"/>
                </a:solidFill>
                <a:latin typeface="Meiryo UI" panose="020B0604030504040204" pitchFamily="50" charset="-128"/>
                <a:ea typeface="Meiryo UI" panose="020B0604030504040204" pitchFamily="50" charset="-128"/>
              </a:rPr>
              <a:t>(1) </a:t>
            </a:r>
            <a:r>
              <a:rPr lang="ja-JP" altLang="en-US" dirty="0">
                <a:solidFill>
                  <a:srgbClr val="000000"/>
                </a:solidFill>
                <a:latin typeface="Meiryo UI" panose="020B0604030504040204" pitchFamily="50" charset="-128"/>
                <a:ea typeface="Meiryo UI" panose="020B0604030504040204" pitchFamily="50" charset="-128"/>
              </a:rPr>
              <a:t>接続供給の場合</a:t>
            </a:r>
          </a:p>
          <a:p>
            <a:pPr marL="179388">
              <a:spcBef>
                <a:spcPts val="600"/>
              </a:spcBef>
            </a:pPr>
            <a:r>
              <a:rPr lang="ja-JP" altLang="en-US" dirty="0">
                <a:solidFill>
                  <a:srgbClr val="000000"/>
                </a:solidFill>
                <a:latin typeface="Meiryo UI" panose="020B0604030504040204" pitchFamily="50" charset="-128"/>
                <a:ea typeface="Meiryo UI" panose="020B0604030504040204" pitchFamily="50" charset="-128"/>
              </a:rPr>
              <a:t>イ　電力量については、次のとおりにしていただきます。</a:t>
            </a:r>
          </a:p>
          <a:p>
            <a:pPr marL="447675" indent="-196850">
              <a:spcBef>
                <a:spcPts val="600"/>
              </a:spcBef>
            </a:pPr>
            <a:r>
              <a:rPr lang="en-US" altLang="ja-JP" dirty="0">
                <a:solidFill>
                  <a:srgbClr val="000000"/>
                </a:solidFill>
                <a:latin typeface="Meiryo UI" panose="020B0604030504040204" pitchFamily="50" charset="-128"/>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ｲ</a:t>
            </a:r>
            <a:r>
              <a:rPr lang="en-US" altLang="ja-JP" dirty="0">
                <a:solidFill>
                  <a:srgbClr val="000000"/>
                </a:solidFill>
                <a:latin typeface="Meiryo UI" panose="020B0604030504040204" pitchFamily="50" charset="-128"/>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　</a:t>
            </a:r>
            <a:r>
              <a:rPr lang="ja-JP" altLang="en-US" u="sng" dirty="0">
                <a:solidFill>
                  <a:srgbClr val="000000"/>
                </a:solidFill>
                <a:latin typeface="Meiryo UI" panose="020B0604030504040204" pitchFamily="50" charset="-128"/>
                <a:ea typeface="Meiryo UI" panose="020B0604030504040204" pitchFamily="50" charset="-128"/>
              </a:rPr>
              <a:t>契約者は、別表</a:t>
            </a:r>
            <a:r>
              <a:rPr lang="en-US" altLang="ja-JP" u="sng" dirty="0">
                <a:solidFill>
                  <a:srgbClr val="000000"/>
                </a:solidFill>
                <a:latin typeface="Meiryo UI" panose="020B0604030504040204" pitchFamily="50" charset="-128"/>
                <a:ea typeface="Meiryo UI" panose="020B0604030504040204" pitchFamily="50" charset="-128"/>
              </a:rPr>
              <a:t>10</a:t>
            </a:r>
            <a:r>
              <a:rPr lang="ja-JP" altLang="en-US" u="sng" dirty="0">
                <a:solidFill>
                  <a:srgbClr val="000000"/>
                </a:solidFill>
                <a:latin typeface="Meiryo UI" panose="020B0604030504040204" pitchFamily="50" charset="-128"/>
                <a:ea typeface="Meiryo UI" panose="020B0604030504040204" pitchFamily="50" charset="-128"/>
              </a:rPr>
              <a:t>（需要計画・調達計画・販売計画）に定める翌日計画および当日計画の需要想定値が</a:t>
            </a:r>
            <a:r>
              <a:rPr lang="en-US" altLang="ja-JP" u="sng" dirty="0">
                <a:solidFill>
                  <a:srgbClr val="000000"/>
                </a:solidFill>
                <a:latin typeface="Meiryo UI" panose="020B0604030504040204" pitchFamily="50" charset="-128"/>
                <a:ea typeface="Meiryo UI" panose="020B0604030504040204" pitchFamily="50" charset="-128"/>
              </a:rPr>
              <a:t>30</a:t>
            </a:r>
            <a:r>
              <a:rPr lang="ja-JP" altLang="en-US" u="sng" dirty="0">
                <a:solidFill>
                  <a:srgbClr val="000000"/>
                </a:solidFill>
                <a:latin typeface="Meiryo UI" panose="020B0604030504040204" pitchFamily="50" charset="-128"/>
                <a:ea typeface="Meiryo UI" panose="020B0604030504040204" pitchFamily="50" charset="-128"/>
              </a:rPr>
              <a:t>分ごとに接続対象電力量と一致するようにしていただきます。</a:t>
            </a:r>
            <a:endParaRPr lang="en-US" altLang="ja-JP" u="sng" dirty="0">
              <a:solidFill>
                <a:srgbClr val="000000"/>
              </a:solidFill>
              <a:latin typeface="Meiryo UI" panose="020B0604030504040204" pitchFamily="50" charset="-128"/>
              <a:ea typeface="Meiryo UI" panose="020B0604030504040204" pitchFamily="50" charset="-128"/>
            </a:endParaRPr>
          </a:p>
          <a:p>
            <a:pPr marL="447675" indent="-196850">
              <a:spcBef>
                <a:spcPts val="600"/>
              </a:spcBef>
            </a:pPr>
            <a:r>
              <a:rPr lang="en-US" altLang="ja-JP" dirty="0">
                <a:solidFill>
                  <a:srgbClr val="000000"/>
                </a:solidFill>
                <a:latin typeface="Meiryo UI" panose="020B0604030504040204" pitchFamily="50" charset="-128"/>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ﾛ</a:t>
            </a:r>
            <a:r>
              <a:rPr lang="en-US" altLang="ja-JP" dirty="0">
                <a:solidFill>
                  <a:srgbClr val="000000"/>
                </a:solidFill>
                <a:latin typeface="Meiryo UI" panose="020B0604030504040204" pitchFamily="50" charset="-128"/>
                <a:ea typeface="Meiryo UI" panose="020B0604030504040204" pitchFamily="50" charset="-128"/>
              </a:rPr>
              <a:t>)</a:t>
            </a:r>
            <a:r>
              <a:rPr lang="ja-JP" altLang="en-US" dirty="0">
                <a:solidFill>
                  <a:srgbClr val="000000"/>
                </a:solidFill>
                <a:latin typeface="Meiryo UI" panose="020B0604030504040204" pitchFamily="50" charset="-128"/>
                <a:ea typeface="Meiryo UI" panose="020B0604030504040204" pitchFamily="50" charset="-128"/>
              </a:rPr>
              <a:t>　契約者は、別表</a:t>
            </a:r>
            <a:r>
              <a:rPr lang="en-US" altLang="ja-JP" dirty="0">
                <a:solidFill>
                  <a:srgbClr val="000000"/>
                </a:solidFill>
                <a:latin typeface="Meiryo UI" panose="020B0604030504040204" pitchFamily="50" charset="-128"/>
                <a:ea typeface="Meiryo UI" panose="020B0604030504040204" pitchFamily="50" charset="-128"/>
              </a:rPr>
              <a:t>10</a:t>
            </a:r>
            <a:r>
              <a:rPr lang="ja-JP" altLang="en-US" dirty="0">
                <a:solidFill>
                  <a:srgbClr val="000000"/>
                </a:solidFill>
                <a:latin typeface="Meiryo UI" panose="020B0604030504040204" pitchFamily="50" charset="-128"/>
                <a:ea typeface="Meiryo UI" panose="020B0604030504040204" pitchFamily="50" charset="-128"/>
              </a:rPr>
              <a:t>（需要計画・調達計画・販売計画）に定める翌日計画および当日計画の需要想定値に対する取引計画（調達計画から販売計画を差し引いたものといたします。）が</a:t>
            </a:r>
            <a:r>
              <a:rPr lang="en-US" altLang="ja-JP" dirty="0">
                <a:solidFill>
                  <a:srgbClr val="000000"/>
                </a:solidFill>
                <a:latin typeface="Meiryo UI" panose="020B0604030504040204" pitchFamily="50" charset="-128"/>
                <a:ea typeface="Meiryo UI" panose="020B0604030504040204" pitchFamily="50" charset="-128"/>
              </a:rPr>
              <a:t>30</a:t>
            </a:r>
            <a:r>
              <a:rPr lang="ja-JP" altLang="en-US" dirty="0">
                <a:solidFill>
                  <a:srgbClr val="000000"/>
                </a:solidFill>
                <a:latin typeface="Meiryo UI" panose="020B0604030504040204" pitchFamily="50" charset="-128"/>
                <a:ea typeface="Meiryo UI" panose="020B0604030504040204" pitchFamily="50" charset="-128"/>
              </a:rPr>
              <a:t>分ごとに別表</a:t>
            </a:r>
            <a:r>
              <a:rPr lang="en-US" altLang="ja-JP" dirty="0">
                <a:solidFill>
                  <a:srgbClr val="000000"/>
                </a:solidFill>
                <a:latin typeface="Meiryo UI" panose="020B0604030504040204" pitchFamily="50" charset="-128"/>
                <a:ea typeface="Meiryo UI" panose="020B0604030504040204" pitchFamily="50" charset="-128"/>
              </a:rPr>
              <a:t>10</a:t>
            </a:r>
            <a:r>
              <a:rPr lang="ja-JP" altLang="en-US" dirty="0">
                <a:solidFill>
                  <a:srgbClr val="000000"/>
                </a:solidFill>
                <a:latin typeface="Meiryo UI" panose="020B0604030504040204" pitchFamily="50" charset="-128"/>
                <a:ea typeface="Meiryo UI" panose="020B0604030504040204" pitchFamily="50" charset="-128"/>
              </a:rPr>
              <a:t>（需要計画・調達計画・販売計画）に定める翌日計画および当日計画の需要想定値と一致するようにしていただきます。</a:t>
            </a:r>
          </a:p>
          <a:p>
            <a:pPr marL="268288" indent="-88900">
              <a:spcBef>
                <a:spcPts val="600"/>
              </a:spcBef>
            </a:pPr>
            <a:r>
              <a:rPr lang="ja-JP" altLang="en-US" dirty="0">
                <a:solidFill>
                  <a:srgbClr val="000000"/>
                </a:solidFill>
                <a:latin typeface="Meiryo UI" panose="020B0604030504040204" pitchFamily="50" charset="-128"/>
                <a:ea typeface="Meiryo UI" panose="020B0604030504040204" pitchFamily="50" charset="-128"/>
              </a:rPr>
              <a:t>ロ　</a:t>
            </a:r>
            <a:r>
              <a:rPr lang="ja-JP" altLang="en-US" u="sng" dirty="0">
                <a:solidFill>
                  <a:srgbClr val="000000"/>
                </a:solidFill>
                <a:latin typeface="Meiryo UI" panose="020B0604030504040204" pitchFamily="50" charset="-128"/>
                <a:ea typeface="Meiryo UI" panose="020B0604030504040204" pitchFamily="50" charset="-128"/>
              </a:rPr>
              <a:t>契約者は、接続供給の実施に先だち、需要計画、調達計画および販売計画を当社所定の様式により電力広域的運営推進機関を通じて当社に通知していただきます</a:t>
            </a:r>
            <a:r>
              <a:rPr lang="ja-JP" altLang="en-US" dirty="0">
                <a:solidFill>
                  <a:srgbClr val="000000"/>
                </a:solidFill>
                <a:latin typeface="Meiryo UI" panose="020B0604030504040204" pitchFamily="50" charset="-128"/>
                <a:ea typeface="Meiryo UI" panose="020B0604030504040204" pitchFamily="50" charset="-128"/>
              </a:rPr>
              <a:t>。この場合、当社は、契約者が通知した需要計画、調達計画または販売計画が不適当と認められる場合には、すみやかに適正なものに修正していただきます。</a:t>
            </a:r>
            <a:endParaRPr lang="ja-JP" altLang="en-US" dirty="0"/>
          </a:p>
        </p:txBody>
      </p:sp>
    </p:spTree>
    <p:extLst>
      <p:ext uri="{BB962C8B-B14F-4D97-AF65-F5344CB8AC3E}">
        <p14:creationId xmlns:p14="http://schemas.microsoft.com/office/powerpoint/2010/main" val="2425224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BBC8C3-B714-478A-9519-0191CE26B629}"/>
              </a:ext>
            </a:extLst>
          </p:cNvPr>
          <p:cNvSpPr>
            <a:spLocks noGrp="1"/>
          </p:cNvSpPr>
          <p:nvPr>
            <p:ph type="sldNum" sz="quarter" idx="4"/>
          </p:nvPr>
        </p:nvSpPr>
        <p:spPr/>
        <p:txBody>
          <a:bodyPr/>
          <a:lstStyle/>
          <a:p>
            <a:fld id="{CE6A2B22-FBE6-4360-BB9D-4A43BE0059B8}" type="slidenum">
              <a:rPr lang="ja-JP" altLang="en-US" smtClean="0">
                <a:solidFill>
                  <a:prstClr val="black"/>
                </a:solidFill>
              </a:rPr>
              <a:pPr/>
              <a:t>13</a:t>
            </a:fld>
            <a:endParaRPr lang="ja-JP" altLang="en-US" dirty="0">
              <a:solidFill>
                <a:prstClr val="black"/>
              </a:solidFill>
            </a:endParaRPr>
          </a:p>
        </p:txBody>
      </p:sp>
      <p:sp>
        <p:nvSpPr>
          <p:cNvPr id="4" name="正方形/長方形 3">
            <a:extLst>
              <a:ext uri="{FF2B5EF4-FFF2-40B4-BE49-F238E27FC236}">
                <a16:creationId xmlns:a16="http://schemas.microsoft.com/office/drawing/2014/main" id="{E80C7A72-267F-4CBE-8B99-BCBF4E8DD0E1}"/>
              </a:ext>
            </a:extLst>
          </p:cNvPr>
          <p:cNvSpPr/>
          <p:nvPr/>
        </p:nvSpPr>
        <p:spPr>
          <a:xfrm>
            <a:off x="356799" y="183254"/>
            <a:ext cx="7986583"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１０．託送供給等約款における明示箇所（インバランス料金の発生（接続契約）</a:t>
            </a:r>
          </a:p>
        </p:txBody>
      </p:sp>
      <p:sp>
        <p:nvSpPr>
          <p:cNvPr id="5" name="正方形/長方形 4">
            <a:extLst>
              <a:ext uri="{FF2B5EF4-FFF2-40B4-BE49-F238E27FC236}">
                <a16:creationId xmlns:a16="http://schemas.microsoft.com/office/drawing/2014/main" id="{8F444A9E-0CD6-4DFB-B5FC-D755769D252C}"/>
              </a:ext>
            </a:extLst>
          </p:cNvPr>
          <p:cNvSpPr/>
          <p:nvPr/>
        </p:nvSpPr>
        <p:spPr>
          <a:xfrm>
            <a:off x="251604" y="663373"/>
            <a:ext cx="9402792" cy="7190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85750" indent="-285750" hangingPunct="1">
              <a:buFont typeface="Arial" panose="020B0604020202020204" pitchFamily="34" charset="0"/>
              <a:buChar char="•"/>
              <a:defRPr/>
            </a:pPr>
            <a:r>
              <a:rPr lang="ja-JP" altLang="en-US" dirty="0">
                <a:solidFill>
                  <a:schemeClr val="tx1"/>
                </a:solidFill>
                <a:latin typeface="Meiryo UI" panose="020B0604030504040204" pitchFamily="50" charset="-128"/>
                <a:ea typeface="Meiryo UI" panose="020B0604030504040204" pitchFamily="50" charset="-128"/>
              </a:rPr>
              <a:t>託送供給等約款においては、３０分の計画電力量と実際の需要量の差（</a:t>
            </a:r>
            <a:r>
              <a:rPr lang="en-US" altLang="ja-JP" dirty="0">
                <a:solidFill>
                  <a:schemeClr val="tx1"/>
                </a:solidFill>
                <a:latin typeface="Meiryo UI" panose="020B0604030504040204" pitchFamily="50" charset="-128"/>
                <a:ea typeface="Meiryo UI" panose="020B0604030504040204" pitchFamily="50" charset="-128"/>
              </a:rPr>
              <a:t>kWh</a:t>
            </a:r>
            <a:r>
              <a:rPr lang="ja-JP" altLang="en-US" dirty="0">
                <a:solidFill>
                  <a:schemeClr val="tx1"/>
                </a:solidFill>
                <a:latin typeface="Meiryo UI" panose="020B0604030504040204" pitchFamily="50" charset="-128"/>
                <a:ea typeface="Meiryo UI" panose="020B0604030504040204" pitchFamily="50" charset="-128"/>
              </a:rPr>
              <a:t>）について、インバランス料金を適用して精算することとされております（発電も同様）。</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ACBEBEE6-470E-400F-B524-55A4F779588C}"/>
              </a:ext>
            </a:extLst>
          </p:cNvPr>
          <p:cNvSpPr/>
          <p:nvPr/>
        </p:nvSpPr>
        <p:spPr>
          <a:xfrm>
            <a:off x="188258" y="1390431"/>
            <a:ext cx="9556377" cy="5078313"/>
          </a:xfrm>
          <a:prstGeom prst="rect">
            <a:avLst/>
          </a:prstGeom>
        </p:spPr>
        <p:txBody>
          <a:bodyPr wrap="square">
            <a:spAutoFit/>
          </a:bodyPr>
          <a:lstStyle/>
          <a:p>
            <a:pPr>
              <a:lnSpc>
                <a:spcPct val="150000"/>
              </a:lnSpc>
            </a:pPr>
            <a:r>
              <a:rPr lang="ja-JP" altLang="en-US" b="1" dirty="0">
                <a:latin typeface="Meiryo UI" panose="020B0604030504040204" pitchFamily="50" charset="-128"/>
                <a:ea typeface="Meiryo UI" panose="020B0604030504040204" pitchFamily="50" charset="-128"/>
              </a:rPr>
              <a:t>託送供給等約款抜粋</a:t>
            </a:r>
            <a:endParaRPr lang="en-US" altLang="ja-JP" b="1" dirty="0">
              <a:latin typeface="Meiryo UI" panose="020B0604030504040204" pitchFamily="50" charset="-128"/>
              <a:ea typeface="Meiryo UI" panose="020B0604030504040204" pitchFamily="50" charset="-128"/>
            </a:endParaRPr>
          </a:p>
          <a:p>
            <a:pPr>
              <a:lnSpc>
                <a:spcPct val="150000"/>
              </a:lnSpc>
            </a:pPr>
            <a:r>
              <a:rPr lang="en-US" altLang="ja-JP" dirty="0">
                <a:latin typeface="Meiryo UI" panose="020B0604030504040204" pitchFamily="50" charset="-128"/>
                <a:ea typeface="Meiryo UI" panose="020B0604030504040204" pitchFamily="50" charset="-128"/>
              </a:rPr>
              <a:t>24</a:t>
            </a:r>
            <a:r>
              <a:rPr lang="ja-JP" altLang="en-US" dirty="0">
                <a:latin typeface="Meiryo UI" panose="020B0604030504040204" pitchFamily="50" charset="-128"/>
                <a:ea typeface="Meiryo UI" panose="020B0604030504040204" pitchFamily="50" charset="-128"/>
              </a:rPr>
              <a:t>　接続対象計画差対応電力</a:t>
            </a:r>
          </a:p>
          <a:p>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略</a:t>
            </a:r>
          </a:p>
          <a:p>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接続対象計画差対応電力</a:t>
            </a:r>
          </a:p>
          <a:p>
            <a:pPr marL="179388"/>
            <a:r>
              <a:rPr lang="ja-JP" altLang="en-US" dirty="0">
                <a:latin typeface="Meiryo UI" panose="020B0604030504040204" pitchFamily="50" charset="-128"/>
                <a:ea typeface="Meiryo UI" panose="020B0604030504040204" pitchFamily="50" charset="-128"/>
              </a:rPr>
              <a:t>イ 接続対象計画差対応補給電力</a:t>
            </a:r>
          </a:p>
          <a:p>
            <a:pPr marL="26828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ｲ</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適用範囲</a:t>
            </a:r>
          </a:p>
          <a:p>
            <a:pPr marL="432000" indent="216000"/>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分ごとの接続対象電力量が、</a:t>
            </a:r>
            <a:r>
              <a:rPr lang="ja-JP" altLang="en-US" u="sng" dirty="0">
                <a:latin typeface="Meiryo UI" panose="020B0604030504040204" pitchFamily="50" charset="-128"/>
                <a:ea typeface="Meiryo UI" panose="020B0604030504040204" pitchFamily="50" charset="-128"/>
              </a:rPr>
              <a:t>その</a:t>
            </a:r>
            <a:r>
              <a:rPr lang="en-US" altLang="ja-JP" u="sng" dirty="0">
                <a:latin typeface="Meiryo UI" panose="020B0604030504040204" pitchFamily="50" charset="-128"/>
                <a:ea typeface="Meiryo UI" panose="020B0604030504040204" pitchFamily="50" charset="-128"/>
              </a:rPr>
              <a:t>30</a:t>
            </a:r>
            <a:r>
              <a:rPr lang="ja-JP" altLang="en-US" u="sng" dirty="0">
                <a:latin typeface="Meiryo UI" panose="020B0604030504040204" pitchFamily="50" charset="-128"/>
                <a:ea typeface="Meiryo UI" panose="020B0604030504040204" pitchFamily="50" charset="-128"/>
              </a:rPr>
              <a:t>分の接続対象計画電力量を上回る場合に生じた不足</a:t>
            </a:r>
            <a:r>
              <a:rPr lang="ja-JP" altLang="en-US" dirty="0">
                <a:latin typeface="Meiryo UI" panose="020B0604030504040204" pitchFamily="50" charset="-128"/>
                <a:ea typeface="Meiryo UI" panose="020B0604030504040204" pitchFamily="50" charset="-128"/>
              </a:rPr>
              <a:t>　　　　</a:t>
            </a:r>
            <a:r>
              <a:rPr lang="ja-JP" altLang="en-US" u="sng" dirty="0">
                <a:latin typeface="Meiryo UI" panose="020B0604030504040204" pitchFamily="50" charset="-128"/>
                <a:ea typeface="Meiryo UI" panose="020B0604030504040204" pitchFamily="50" charset="-128"/>
              </a:rPr>
              <a:t>電力の補給にあてるため</a:t>
            </a:r>
            <a:r>
              <a:rPr lang="ja-JP" altLang="en-US" dirty="0">
                <a:latin typeface="Meiryo UI" panose="020B0604030504040204" pitchFamily="50" charset="-128"/>
                <a:ea typeface="Meiryo UI" panose="020B0604030504040204" pitchFamily="50" charset="-128"/>
              </a:rPr>
              <a:t>の電気に適用いたします。</a:t>
            </a:r>
          </a:p>
          <a:p>
            <a:pPr marL="26828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ﾛ</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接続対象計画差対応補給電力料金</a:t>
            </a:r>
          </a:p>
          <a:p>
            <a:pPr marL="432000" indent="216000"/>
            <a:r>
              <a:rPr lang="ja-JP" altLang="en-US" dirty="0">
                <a:latin typeface="Meiryo UI" panose="020B0604030504040204" pitchFamily="50" charset="-128"/>
                <a:ea typeface="Meiryo UI" panose="020B0604030504040204" pitchFamily="50" charset="-128"/>
              </a:rPr>
              <a:t>接続対象計画差対応補給電力料金は、</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分ごとの接続対象計画差対応補給電力量に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の接続対象計画差対応補給電力料金単価を適用してえられる金額のその</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月の合計といたします。</a:t>
            </a:r>
          </a:p>
          <a:p>
            <a:pPr marL="26828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ﾊ</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接続対象計画差対応補給電力料金単価</a:t>
            </a:r>
          </a:p>
          <a:p>
            <a:pPr marL="432000" indent="216000"/>
            <a:r>
              <a:rPr lang="ja-JP" altLang="en-US" u="sng" dirty="0">
                <a:latin typeface="Meiryo UI" panose="020B0604030504040204" pitchFamily="50" charset="-128"/>
                <a:ea typeface="Meiryo UI" panose="020B0604030504040204" pitchFamily="50" charset="-128"/>
              </a:rPr>
              <a:t>接続対象計画差対応補給電力料金単価は</a:t>
            </a:r>
            <a:r>
              <a:rPr lang="ja-JP" altLang="en-US" dirty="0">
                <a:latin typeface="Meiryo UI" panose="020B0604030504040204" pitchFamily="50" charset="-128"/>
                <a:ea typeface="Meiryo UI" panose="020B0604030504040204" pitchFamily="50" charset="-128"/>
              </a:rPr>
              <a:t>、託送供給等約款料金算定規則第</a:t>
            </a:r>
            <a:r>
              <a:rPr lang="en-US" altLang="ja-JP" dirty="0">
                <a:latin typeface="Meiryo UI" panose="020B0604030504040204" pitchFamily="50" charset="-128"/>
                <a:ea typeface="Meiryo UI" panose="020B0604030504040204" pitchFamily="50" charset="-128"/>
              </a:rPr>
              <a:t>27</a:t>
            </a:r>
            <a:r>
              <a:rPr lang="ja-JP" altLang="en-US" dirty="0">
                <a:latin typeface="Meiryo UI" panose="020B0604030504040204" pitchFamily="50" charset="-128"/>
                <a:ea typeface="Meiryo UI" panose="020B0604030504040204" pitchFamily="50" charset="-128"/>
              </a:rPr>
              <a:t>条にもとづき</a:t>
            </a:r>
            <a:r>
              <a:rPr lang="ja-JP" altLang="en-US" u="sng" dirty="0">
                <a:latin typeface="Meiryo UI" panose="020B0604030504040204" pitchFamily="50" charset="-128"/>
                <a:ea typeface="Meiryo UI" panose="020B0604030504040204" pitchFamily="50" charset="-128"/>
              </a:rPr>
              <a:t>インバランス料金として算定される金額</a:t>
            </a:r>
            <a:r>
              <a:rPr lang="ja-JP" altLang="en-US" dirty="0">
                <a:latin typeface="Meiryo UI" panose="020B0604030504040204" pitchFamily="50" charset="-128"/>
                <a:ea typeface="Meiryo UI" panose="020B0604030504040204" pitchFamily="50" charset="-128"/>
              </a:rPr>
              <a:t>に消費税等相当額を加えた金額とし、当社が</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分ごとに設定するものといたします。</a:t>
            </a:r>
          </a:p>
          <a:p>
            <a:pPr marL="179388"/>
            <a:r>
              <a:rPr lang="ja-JP" altLang="en-US" dirty="0">
                <a:latin typeface="Meiryo UI" panose="020B0604030504040204" pitchFamily="50" charset="-128"/>
                <a:ea typeface="Meiryo UI" panose="020B0604030504040204" pitchFamily="50" charset="-128"/>
              </a:rPr>
              <a:t>ロ 接続対象計画差対応余剰電力</a:t>
            </a:r>
          </a:p>
          <a:p>
            <a:r>
              <a:rPr lang="ja-JP" altLang="en-US" dirty="0">
                <a:latin typeface="Meiryo UI" panose="020B0604030504040204" pitchFamily="50" charset="-128"/>
                <a:ea typeface="Meiryo UI" panose="020B0604030504040204" pitchFamily="50" charset="-128"/>
              </a:rPr>
              <a:t>　　　～略～</a:t>
            </a:r>
          </a:p>
        </p:txBody>
      </p:sp>
    </p:spTree>
    <p:extLst>
      <p:ext uri="{BB962C8B-B14F-4D97-AF65-F5344CB8AC3E}">
        <p14:creationId xmlns:p14="http://schemas.microsoft.com/office/powerpoint/2010/main" val="276563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BBC8C3-B714-478A-9519-0191CE26B629}"/>
              </a:ext>
            </a:extLst>
          </p:cNvPr>
          <p:cNvSpPr>
            <a:spLocks noGrp="1"/>
          </p:cNvSpPr>
          <p:nvPr>
            <p:ph type="sldNum" sz="quarter" idx="4"/>
          </p:nvPr>
        </p:nvSpPr>
        <p:spPr/>
        <p:txBody>
          <a:bodyPr/>
          <a:lstStyle/>
          <a:p>
            <a:fld id="{CE6A2B22-FBE6-4360-BB9D-4A43BE0059B8}" type="slidenum">
              <a:rPr lang="ja-JP" altLang="en-US" smtClean="0">
                <a:solidFill>
                  <a:prstClr val="black"/>
                </a:solidFill>
              </a:rPr>
              <a:pPr/>
              <a:t>14</a:t>
            </a:fld>
            <a:endParaRPr lang="ja-JP" altLang="en-US" dirty="0">
              <a:solidFill>
                <a:prstClr val="black"/>
              </a:solidFill>
            </a:endParaRPr>
          </a:p>
        </p:txBody>
      </p:sp>
      <p:sp>
        <p:nvSpPr>
          <p:cNvPr id="4" name="テキスト プレースホルダー 1">
            <a:extLst>
              <a:ext uri="{FF2B5EF4-FFF2-40B4-BE49-F238E27FC236}">
                <a16:creationId xmlns:a16="http://schemas.microsoft.com/office/drawing/2014/main" id="{42B6DD8F-D8D1-45E3-8DCD-F9FE3A974184}"/>
              </a:ext>
            </a:extLst>
          </p:cNvPr>
          <p:cNvSpPr txBox="1">
            <a:spLocks/>
          </p:cNvSpPr>
          <p:nvPr/>
        </p:nvSpPr>
        <p:spPr>
          <a:xfrm>
            <a:off x="382677" y="176545"/>
            <a:ext cx="9140645" cy="431800"/>
          </a:xfrm>
          <a:prstGeom prst="rect">
            <a:avLst/>
          </a:prstGeom>
        </p:spPr>
        <p:txBody>
          <a:bodyPr anchor="ct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latin typeface="Meiryo UI" panose="020B0604030504040204" pitchFamily="50" charset="-128"/>
                <a:ea typeface="Meiryo UI" panose="020B0604030504040204" pitchFamily="50" charset="-128"/>
              </a:rPr>
              <a:t>１１．小売電気事業者の定義（電気事業法・託送供給等約款）</a:t>
            </a:r>
          </a:p>
        </p:txBody>
      </p:sp>
      <p:sp>
        <p:nvSpPr>
          <p:cNvPr id="5" name="正方形/長方形 4">
            <a:extLst>
              <a:ext uri="{FF2B5EF4-FFF2-40B4-BE49-F238E27FC236}">
                <a16:creationId xmlns:a16="http://schemas.microsoft.com/office/drawing/2014/main" id="{8C6586F6-5805-4392-B626-8FFFE12253DD}"/>
              </a:ext>
            </a:extLst>
          </p:cNvPr>
          <p:cNvSpPr/>
          <p:nvPr/>
        </p:nvSpPr>
        <p:spPr>
          <a:xfrm>
            <a:off x="274478" y="686721"/>
            <a:ext cx="9357043" cy="6907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85750" indent="-285750" hangingPunct="1">
              <a:buFont typeface="Arial" panose="020B0604020202020204" pitchFamily="34" charset="0"/>
              <a:buChar char="•"/>
              <a:defRPr/>
            </a:pPr>
            <a:r>
              <a:rPr lang="ja-JP" altLang="en-US" dirty="0">
                <a:solidFill>
                  <a:schemeClr val="tx1"/>
                </a:solidFill>
                <a:latin typeface="Meiryo UI" panose="020B0604030504040204" pitchFamily="50" charset="-128"/>
                <a:ea typeface="Meiryo UI" panose="020B0604030504040204" pitchFamily="50" charset="-128"/>
              </a:rPr>
              <a:t>小売電気事業者は、あくまで、電気事業法・託送供給等約款とも、「</a:t>
            </a:r>
            <a:r>
              <a:rPr lang="ja-JP" altLang="en-US" b="1" dirty="0">
                <a:solidFill>
                  <a:schemeClr val="tx1"/>
                </a:solidFill>
                <a:latin typeface="Meiryo UI" panose="020B0604030504040204" pitchFamily="50" charset="-128"/>
                <a:ea typeface="Meiryo UI" panose="020B0604030504040204" pitchFamily="50" charset="-128"/>
              </a:rPr>
              <a:t>需要者へ電気の供給をおこなうこと」</a:t>
            </a:r>
            <a:r>
              <a:rPr lang="ja-JP" altLang="en-US" dirty="0">
                <a:solidFill>
                  <a:schemeClr val="tx1"/>
                </a:solidFill>
                <a:latin typeface="Meiryo UI" panose="020B0604030504040204" pitchFamily="50" charset="-128"/>
                <a:ea typeface="Meiryo UI" panose="020B0604030504040204" pitchFamily="50" charset="-128"/>
              </a:rPr>
              <a:t>を条件としております。</a:t>
            </a:r>
            <a:endParaRPr lang="en-US" altLang="ja-JP" dirty="0">
              <a:solidFill>
                <a:schemeClr val="tx1"/>
              </a:solidFill>
              <a:latin typeface="Meiryo UI" panose="020B0604030504040204" pitchFamily="50" charset="-128"/>
              <a:ea typeface="Meiryo UI" panose="020B0604030504040204" pitchFamily="50" charset="-128"/>
            </a:endParaRPr>
          </a:p>
          <a:p>
            <a:pPr hangingPunct="1">
              <a:defRPr/>
            </a:pPr>
            <a:endParaRPr lang="en-US" altLang="ja-JP" b="1" dirty="0">
              <a:solidFill>
                <a:schemeClr val="tx1"/>
              </a:solidFill>
              <a:latin typeface="Meiryo UI" panose="020B0604030504040204" pitchFamily="50" charset="-128"/>
              <a:ea typeface="Meiryo UI" panose="020B0604030504040204" pitchFamily="50" charset="-128"/>
            </a:endParaRPr>
          </a:p>
          <a:p>
            <a:pPr hangingPunct="1">
              <a:defRPr/>
            </a:pPr>
            <a:r>
              <a:rPr lang="ja-JP" altLang="en-US" b="1" u="sng" dirty="0">
                <a:solidFill>
                  <a:schemeClr val="tx1"/>
                </a:solidFill>
                <a:latin typeface="Meiryo UI" panose="020B0604030504040204" pitchFamily="50" charset="-128"/>
                <a:ea typeface="Meiryo UI" panose="020B0604030504040204" pitchFamily="50" charset="-128"/>
              </a:rPr>
              <a:t>１．電気事業法</a:t>
            </a:r>
            <a:endParaRPr lang="en-US" altLang="ja-JP" b="1" u="sng" dirty="0">
              <a:solidFill>
                <a:schemeClr val="tx1"/>
              </a:solidFill>
              <a:latin typeface="Meiryo UI" panose="020B0604030504040204" pitchFamily="50" charset="-128"/>
              <a:ea typeface="Meiryo UI" panose="020B0604030504040204" pitchFamily="50" charset="-128"/>
            </a:endParaRPr>
          </a:p>
          <a:p>
            <a:pPr hangingPunct="1">
              <a:defRPr/>
            </a:pPr>
            <a:r>
              <a:rPr lang="ja-JP" altLang="en-US" b="1" dirty="0">
                <a:solidFill>
                  <a:schemeClr val="tx1"/>
                </a:solidFill>
                <a:latin typeface="Meiryo UI" panose="020B0604030504040204" pitchFamily="50" charset="-128"/>
                <a:ea typeface="Meiryo UI" panose="020B0604030504040204" pitchFamily="50" charset="-128"/>
              </a:rPr>
              <a:t>　小売供給</a:t>
            </a:r>
            <a:r>
              <a:rPr lang="ja-JP" altLang="en-US" dirty="0">
                <a:solidFill>
                  <a:schemeClr val="tx1"/>
                </a:solidFill>
                <a:latin typeface="Meiryo UI" panose="020B0604030504040204" pitchFamily="50" charset="-128"/>
                <a:ea typeface="Meiryo UI" panose="020B0604030504040204" pitchFamily="50" charset="-128"/>
              </a:rPr>
              <a:t>とは、</a:t>
            </a:r>
            <a:r>
              <a:rPr lang="ja-JP" altLang="en-US" b="1" dirty="0">
                <a:solidFill>
                  <a:schemeClr val="tx1"/>
                </a:solidFill>
                <a:latin typeface="Meiryo UI" panose="020B0604030504040204" pitchFamily="50" charset="-128"/>
                <a:ea typeface="Meiryo UI" panose="020B0604030504040204" pitchFamily="50" charset="-128"/>
              </a:rPr>
              <a:t>「</a:t>
            </a:r>
            <a:r>
              <a:rPr lang="ja-JP" altLang="en-US" b="1" u="sng" dirty="0">
                <a:solidFill>
                  <a:schemeClr val="tx1"/>
                </a:solidFill>
                <a:latin typeface="Meiryo UI" panose="020B0604030504040204" pitchFamily="50" charset="-128"/>
                <a:ea typeface="Meiryo UI" panose="020B0604030504040204" pitchFamily="50" charset="-128"/>
              </a:rPr>
              <a:t>一般の需要に応じた供給すること」</a:t>
            </a:r>
            <a:r>
              <a:rPr lang="ja-JP" altLang="en-US" dirty="0">
                <a:solidFill>
                  <a:schemeClr val="tx1"/>
                </a:solidFill>
                <a:latin typeface="Meiryo UI" panose="020B0604030504040204" pitchFamily="50" charset="-128"/>
                <a:ea typeface="Meiryo UI" panose="020B0604030504040204" pitchFamily="50" charset="-128"/>
              </a:rPr>
              <a:t>と</a:t>
            </a:r>
            <a:r>
              <a:rPr lang="ja-JP" altLang="en-US" b="1" dirty="0">
                <a:solidFill>
                  <a:schemeClr val="tx1"/>
                </a:solidFill>
                <a:latin typeface="Meiryo UI" panose="020B0604030504040204" pitchFamily="50" charset="-128"/>
                <a:ea typeface="Meiryo UI" panose="020B0604030504040204" pitchFamily="50" charset="-128"/>
              </a:rPr>
              <a:t>需要者への供給を定義</a:t>
            </a:r>
            <a:r>
              <a:rPr lang="ja-JP" altLang="en-US" dirty="0">
                <a:solidFill>
                  <a:schemeClr val="tx1"/>
                </a:solidFill>
                <a:latin typeface="Meiryo UI" panose="020B0604030504040204" pitchFamily="50" charset="-128"/>
                <a:ea typeface="Meiryo UI" panose="020B0604030504040204" pitchFamily="50" charset="-128"/>
              </a:rPr>
              <a:t>としている。</a:t>
            </a:r>
            <a:endParaRPr lang="en-US" altLang="ja-JP" dirty="0">
              <a:solidFill>
                <a:schemeClr val="tx1"/>
              </a:solidFill>
              <a:latin typeface="Meiryo UI" panose="020B0604030504040204" pitchFamily="50" charset="-128"/>
              <a:ea typeface="Meiryo UI" panose="020B0604030504040204" pitchFamily="50" charset="-128"/>
            </a:endParaRPr>
          </a:p>
          <a:p>
            <a:pPr hangingPunct="1">
              <a:defRPr/>
            </a:pPr>
            <a:r>
              <a:rPr lang="ja-JP" altLang="en-US" b="1" dirty="0">
                <a:solidFill>
                  <a:schemeClr val="tx1"/>
                </a:solidFill>
                <a:latin typeface="Meiryo UI" panose="020B0604030504040204" pitchFamily="50" charset="-128"/>
                <a:ea typeface="Meiryo UI" panose="020B0604030504040204" pitchFamily="50" charset="-128"/>
              </a:rPr>
              <a:t>（定　義）</a:t>
            </a:r>
          </a:p>
          <a:p>
            <a:pPr hangingPunct="1">
              <a:defRPr/>
            </a:pPr>
            <a:r>
              <a:rPr lang="ja-JP" altLang="en-US"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第二条　この法律において、次の各号に掲げる用語の意義は、当該各号に定めるところによる。</a:t>
            </a:r>
          </a:p>
          <a:p>
            <a:pPr hangingPunct="1">
              <a:defRPr/>
            </a:pPr>
            <a:r>
              <a:rPr lang="ja-JP" altLang="en-US" sz="1600" dirty="0">
                <a:solidFill>
                  <a:schemeClr val="tx1"/>
                </a:solidFill>
                <a:latin typeface="Meiryo UI" panose="020B0604030504040204" pitchFamily="50" charset="-128"/>
                <a:ea typeface="Meiryo UI" panose="020B0604030504040204" pitchFamily="50" charset="-128"/>
              </a:rPr>
              <a:t>　　一　</a:t>
            </a:r>
            <a:r>
              <a:rPr lang="ja-JP" altLang="en-US" sz="1600" b="1" u="sng" dirty="0">
                <a:solidFill>
                  <a:schemeClr val="tx1"/>
                </a:solidFill>
                <a:latin typeface="Meiryo UI" panose="020B0604030504040204" pitchFamily="50" charset="-128"/>
                <a:ea typeface="Meiryo UI" panose="020B0604030504040204" pitchFamily="50" charset="-128"/>
              </a:rPr>
              <a:t>小売供給　一般の需要に応じ電気を供給すること</a:t>
            </a:r>
            <a:r>
              <a:rPr lang="ja-JP" altLang="en-US" sz="1600" dirty="0">
                <a:solidFill>
                  <a:schemeClr val="tx1"/>
                </a:solidFill>
                <a:latin typeface="Meiryo UI" panose="020B0604030504040204" pitchFamily="50" charset="-128"/>
                <a:ea typeface="Meiryo UI" panose="020B0604030504040204" pitchFamily="50" charset="-128"/>
              </a:rPr>
              <a:t>をいう。</a:t>
            </a:r>
          </a:p>
          <a:p>
            <a:pPr hangingPunct="1">
              <a:defRPr/>
            </a:pPr>
            <a:r>
              <a:rPr lang="ja-JP" altLang="en-US" sz="1600" dirty="0">
                <a:solidFill>
                  <a:schemeClr val="tx1"/>
                </a:solidFill>
                <a:latin typeface="Meiryo UI" panose="020B0604030504040204" pitchFamily="50" charset="-128"/>
                <a:ea typeface="Meiryo UI" panose="020B0604030504040204" pitchFamily="50" charset="-128"/>
              </a:rPr>
              <a:t>　　二　</a:t>
            </a:r>
            <a:r>
              <a:rPr lang="ja-JP" altLang="en-US" sz="1600" b="1" u="sng" dirty="0">
                <a:solidFill>
                  <a:schemeClr val="tx1"/>
                </a:solidFill>
                <a:latin typeface="Meiryo UI" panose="020B0604030504040204" pitchFamily="50" charset="-128"/>
                <a:ea typeface="Meiryo UI" panose="020B0604030504040204" pitchFamily="50" charset="-128"/>
              </a:rPr>
              <a:t>小売電気事業　小売供給を行う事業</a:t>
            </a:r>
            <a:r>
              <a:rPr lang="ja-JP" altLang="en-US" sz="1600" dirty="0">
                <a:solidFill>
                  <a:schemeClr val="tx1"/>
                </a:solidFill>
                <a:latin typeface="Meiryo UI" panose="020B0604030504040204" pitchFamily="50" charset="-128"/>
                <a:ea typeface="Meiryo UI" panose="020B0604030504040204" pitchFamily="50" charset="-128"/>
              </a:rPr>
              <a:t>（一般送配電事業、特定送配電事業及び発電事業</a:t>
            </a:r>
            <a:endParaRPr lang="en-US" altLang="ja-JP" sz="1600" dirty="0">
              <a:solidFill>
                <a:schemeClr val="tx1"/>
              </a:solidFill>
              <a:latin typeface="Meiryo UI" panose="020B0604030504040204" pitchFamily="50" charset="-128"/>
              <a:ea typeface="Meiryo UI" panose="020B0604030504040204" pitchFamily="50" charset="-128"/>
            </a:endParaRPr>
          </a:p>
          <a:p>
            <a:pPr hangingPunct="1">
              <a:defRPr/>
            </a:pPr>
            <a:r>
              <a:rPr lang="ja-JP" altLang="en-US" sz="1600" dirty="0">
                <a:solidFill>
                  <a:schemeClr val="tx1"/>
                </a:solidFill>
                <a:latin typeface="Meiryo UI" panose="020B0604030504040204" pitchFamily="50" charset="-128"/>
                <a:ea typeface="Meiryo UI" panose="020B0604030504040204" pitchFamily="50" charset="-128"/>
              </a:rPr>
              <a:t>　　　　に該当する部分を除く。）をいう。</a:t>
            </a:r>
            <a:endParaRPr lang="en-US" altLang="ja-JP" sz="1600" dirty="0">
              <a:solidFill>
                <a:schemeClr val="tx1"/>
              </a:solidFill>
              <a:latin typeface="Meiryo UI" panose="020B0604030504040204" pitchFamily="50" charset="-128"/>
              <a:ea typeface="Meiryo UI" panose="020B0604030504040204" pitchFamily="50" charset="-128"/>
            </a:endParaRPr>
          </a:p>
          <a:p>
            <a:pPr hangingPunct="1">
              <a:defRPr/>
            </a:pPr>
            <a:endParaRPr lang="ja-JP" altLang="en-US" sz="800" dirty="0">
              <a:solidFill>
                <a:schemeClr val="tx1"/>
              </a:solidFill>
              <a:latin typeface="Meiryo UI" panose="020B0604030504040204" pitchFamily="50" charset="-128"/>
              <a:ea typeface="Meiryo UI" panose="020B0604030504040204" pitchFamily="50" charset="-128"/>
            </a:endParaRPr>
          </a:p>
          <a:p>
            <a:pPr hangingPunct="1">
              <a:defRPr/>
            </a:pPr>
            <a:r>
              <a:rPr lang="ja-JP" altLang="en-US" b="1" u="sng" dirty="0">
                <a:solidFill>
                  <a:schemeClr val="tx1"/>
                </a:solidFill>
                <a:latin typeface="Meiryo UI" panose="020B0604030504040204" pitchFamily="50" charset="-128"/>
                <a:ea typeface="Meiryo UI" panose="020B0604030504040204" pitchFamily="50" charset="-128"/>
              </a:rPr>
              <a:t>２．託送供給等約款</a:t>
            </a:r>
            <a:endParaRPr lang="en-US" altLang="ja-JP" b="1" u="sng" dirty="0">
              <a:solidFill>
                <a:schemeClr val="tx1"/>
              </a:solidFill>
              <a:latin typeface="Meiryo UI" panose="020B0604030504040204" pitchFamily="50" charset="-128"/>
              <a:ea typeface="Meiryo UI" panose="020B0604030504040204" pitchFamily="50" charset="-128"/>
            </a:endParaRPr>
          </a:p>
          <a:p>
            <a:pPr hangingPunct="1">
              <a:defRPr/>
            </a:pPr>
            <a:r>
              <a:rPr lang="ja-JP" altLang="en-US" b="1" dirty="0">
                <a:solidFill>
                  <a:schemeClr val="tx1"/>
                </a:solidFill>
                <a:latin typeface="Meiryo UI" panose="020B0604030504040204" pitchFamily="50" charset="-128"/>
                <a:ea typeface="Meiryo UI" panose="020B0604030504040204" pitchFamily="50" charset="-128"/>
              </a:rPr>
              <a:t>「８契約の要件」に需要者への供給を行うこと</a:t>
            </a:r>
            <a:r>
              <a:rPr lang="ja-JP" altLang="en-US" dirty="0">
                <a:solidFill>
                  <a:schemeClr val="tx1"/>
                </a:solidFill>
                <a:latin typeface="Meiryo UI" panose="020B0604030504040204" pitchFamily="50" charset="-128"/>
                <a:ea typeface="Meiryo UI" panose="020B0604030504040204" pitchFamily="50" charset="-128"/>
              </a:rPr>
              <a:t>を契約の要件としている。</a:t>
            </a:r>
            <a:endParaRPr lang="en-US" altLang="ja-JP" dirty="0">
              <a:solidFill>
                <a:schemeClr val="tx1"/>
              </a:solidFill>
              <a:latin typeface="Meiryo UI" panose="020B0604030504040204" pitchFamily="50" charset="-128"/>
              <a:ea typeface="Meiryo UI" panose="020B0604030504040204" pitchFamily="50" charset="-128"/>
            </a:endParaRPr>
          </a:p>
          <a:p>
            <a:pPr hangingPunct="1">
              <a:defRPr/>
            </a:pPr>
            <a:r>
              <a:rPr lang="ja-JP" altLang="en-US" b="1" dirty="0">
                <a:solidFill>
                  <a:schemeClr val="tx1"/>
                </a:solidFill>
                <a:latin typeface="Meiryo UI" panose="020B0604030504040204" pitchFamily="50" charset="-128"/>
                <a:ea typeface="Meiryo UI" panose="020B0604030504040204" pitchFamily="50" charset="-128"/>
              </a:rPr>
              <a:t>８　契約の要件</a:t>
            </a:r>
            <a:endParaRPr lang="en-US" altLang="ja-JP" b="1" dirty="0">
              <a:solidFill>
                <a:schemeClr val="tx1"/>
              </a:solidFill>
              <a:latin typeface="Meiryo UI" panose="020B0604030504040204" pitchFamily="50" charset="-128"/>
              <a:ea typeface="Meiryo UI" panose="020B0604030504040204" pitchFamily="50" charset="-128"/>
            </a:endParaRPr>
          </a:p>
          <a:p>
            <a:pPr hangingPunct="1">
              <a:defRPr/>
            </a:pPr>
            <a:r>
              <a:rPr lang="ja-JP" altLang="en-US" b="1"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１</a:t>
            </a: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rPr>
              <a:t>契約者が接続供給契約</a:t>
            </a:r>
            <a:r>
              <a:rPr lang="ja-JP" altLang="en-US" sz="1600" dirty="0">
                <a:solidFill>
                  <a:schemeClr val="tx1"/>
                </a:solidFill>
                <a:latin typeface="Meiryo UI" panose="020B0604030504040204" pitchFamily="50" charset="-128"/>
                <a:ea typeface="Meiryo UI" panose="020B0604030504040204" pitchFamily="50" charset="-128"/>
              </a:rPr>
              <a:t>または振替供給契約を希望される場合は、次の要件を満たしていただきます。</a:t>
            </a:r>
          </a:p>
          <a:p>
            <a:pPr hangingPunct="1">
              <a:defRPr/>
            </a:pPr>
            <a:r>
              <a:rPr lang="ja-JP" altLang="en-US" sz="1600" dirty="0">
                <a:solidFill>
                  <a:schemeClr val="tx1"/>
                </a:solidFill>
                <a:latin typeface="Meiryo UI" panose="020B0604030504040204" pitchFamily="50" charset="-128"/>
                <a:ea typeface="Meiryo UI" panose="020B0604030504040204" pitchFamily="50" charset="-128"/>
              </a:rPr>
              <a:t>　　イ　小売電気事業、一般送配電事業、特定送配電事業または自己等への電気の供給の用に供する電気が</a:t>
            </a:r>
            <a:endParaRPr lang="en-US" altLang="ja-JP" sz="1600" dirty="0">
              <a:solidFill>
                <a:schemeClr val="tx1"/>
              </a:solidFill>
              <a:latin typeface="Meiryo UI" panose="020B0604030504040204" pitchFamily="50" charset="-128"/>
              <a:ea typeface="Meiryo UI" panose="020B0604030504040204" pitchFamily="50" charset="-128"/>
            </a:endParaRPr>
          </a:p>
          <a:p>
            <a:pPr hangingPunct="1">
              <a:defRPr/>
            </a:pPr>
            <a:r>
              <a:rPr lang="ja-JP" altLang="en-US" sz="1600" dirty="0">
                <a:solidFill>
                  <a:schemeClr val="tx1"/>
                </a:solidFill>
                <a:latin typeface="Meiryo UI" panose="020B0604030504040204" pitchFamily="50" charset="-128"/>
                <a:ea typeface="Meiryo UI" panose="020B0604030504040204" pitchFamily="50" charset="-128"/>
              </a:rPr>
              <a:t>　　　電力量調整供給に係るものまたは当社が供給する託送供給に供する電気であること。</a:t>
            </a:r>
          </a:p>
          <a:p>
            <a:pPr hangingPunct="1">
              <a:defRPr/>
            </a:pPr>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b="1" dirty="0">
                <a:solidFill>
                  <a:srgbClr val="FF0000"/>
                </a:solidFill>
                <a:latin typeface="Meiryo UI" panose="020B0604030504040204" pitchFamily="50" charset="-128"/>
                <a:ea typeface="Meiryo UI" panose="020B0604030504040204" pitchFamily="50" charset="-128"/>
              </a:rPr>
              <a:t>ロ</a:t>
            </a:r>
            <a:r>
              <a:rPr lang="ja-JP" altLang="en-US" sz="1600" b="1" u="sng" dirty="0">
                <a:solidFill>
                  <a:srgbClr val="FF0000"/>
                </a:solidFill>
                <a:latin typeface="Meiryo UI" panose="020B0604030504040204" pitchFamily="50" charset="-128"/>
                <a:ea typeface="Meiryo UI" panose="020B0604030504040204" pitchFamily="50" charset="-128"/>
              </a:rPr>
              <a:t>　接続供給の場合、契約者が需要者の需要の計画値に応じた電気の供給が可能</a:t>
            </a:r>
            <a:r>
              <a:rPr lang="ja-JP" altLang="en-US" sz="1600" dirty="0">
                <a:solidFill>
                  <a:schemeClr val="tx1"/>
                </a:solidFill>
                <a:latin typeface="Meiryo UI" panose="020B0604030504040204" pitchFamily="50" charset="-128"/>
                <a:ea typeface="Meiryo UI" panose="020B0604030504040204" pitchFamily="50" charset="-128"/>
              </a:rPr>
              <a:t>であること。</a:t>
            </a:r>
            <a:endParaRPr lang="en-US" altLang="ja-JP" sz="1600" dirty="0">
              <a:solidFill>
                <a:schemeClr val="tx1"/>
              </a:solidFill>
              <a:latin typeface="Meiryo UI" panose="020B0604030504040204" pitchFamily="50" charset="-128"/>
              <a:ea typeface="Meiryo UI" panose="020B0604030504040204" pitchFamily="50" charset="-128"/>
            </a:endParaRPr>
          </a:p>
          <a:p>
            <a:pPr hangingPunct="1">
              <a:defRPr/>
            </a:pP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２</a:t>
            </a: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rPr>
              <a:t>発電契約者が発電量調整供給契約</a:t>
            </a:r>
            <a:r>
              <a:rPr lang="ja-JP" altLang="en-US" sz="1600" dirty="0">
                <a:solidFill>
                  <a:schemeClr val="tx1"/>
                </a:solidFill>
                <a:latin typeface="Meiryo UI" panose="020B0604030504040204" pitchFamily="50" charset="-128"/>
                <a:ea typeface="Meiryo UI" panose="020B0604030504040204" pitchFamily="50" charset="-128"/>
              </a:rPr>
              <a:t>を希望される場合は、次の要件を満たしていただきます。</a:t>
            </a:r>
          </a:p>
          <a:p>
            <a:pPr hangingPunct="1">
              <a:defRPr/>
            </a:pPr>
            <a:r>
              <a:rPr lang="ja-JP" altLang="en-US" sz="1600" dirty="0">
                <a:solidFill>
                  <a:schemeClr val="tx1"/>
                </a:solidFill>
                <a:latin typeface="Meiryo UI" panose="020B0604030504040204" pitchFamily="50" charset="-128"/>
                <a:ea typeface="Meiryo UI" panose="020B0604030504040204" pitchFamily="50" charset="-128"/>
              </a:rPr>
              <a:t>　　イ　発電契約者が発電量調整受電計画電力量に応じて電気を供給すること。</a:t>
            </a:r>
          </a:p>
          <a:p>
            <a:pPr hangingPunct="1">
              <a:defRPr/>
            </a:pPr>
            <a:r>
              <a:rPr lang="ja-JP" altLang="en-US" sz="1600" dirty="0">
                <a:solidFill>
                  <a:schemeClr val="tx1"/>
                </a:solidFill>
                <a:latin typeface="Meiryo UI" panose="020B0604030504040204" pitchFamily="50" charset="-128"/>
                <a:ea typeface="Meiryo UI" panose="020B0604030504040204" pitchFamily="50" charset="-128"/>
              </a:rPr>
              <a:t>　　ロ　発電者が発電または放電する電気が当社が行なう託送供給に係るものであること。</a:t>
            </a:r>
            <a:endParaRPr lang="en-US" altLang="ja-JP"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1153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BBC8C3-B714-478A-9519-0191CE26B629}"/>
              </a:ext>
            </a:extLst>
          </p:cNvPr>
          <p:cNvSpPr>
            <a:spLocks noGrp="1"/>
          </p:cNvSpPr>
          <p:nvPr>
            <p:ph type="sldNum" sz="quarter" idx="4"/>
          </p:nvPr>
        </p:nvSpPr>
        <p:spPr/>
        <p:txBody>
          <a:bodyPr/>
          <a:lstStyle/>
          <a:p>
            <a:fld id="{CE6A2B22-FBE6-4360-BB9D-4A43BE0059B8}" type="slidenum">
              <a:rPr lang="ja-JP" altLang="en-US" smtClean="0">
                <a:solidFill>
                  <a:prstClr val="black"/>
                </a:solidFill>
              </a:rPr>
              <a:pPr/>
              <a:t>15</a:t>
            </a:fld>
            <a:endParaRPr lang="ja-JP" altLang="en-US" dirty="0">
              <a:solidFill>
                <a:prstClr val="black"/>
              </a:solidFill>
            </a:endParaRPr>
          </a:p>
        </p:txBody>
      </p:sp>
      <p:sp>
        <p:nvSpPr>
          <p:cNvPr id="4" name="正方形/長方形 3">
            <a:extLst>
              <a:ext uri="{FF2B5EF4-FFF2-40B4-BE49-F238E27FC236}">
                <a16:creationId xmlns:a16="http://schemas.microsoft.com/office/drawing/2014/main" id="{20BEC513-F58B-40B6-B7BE-35E419AB240D}"/>
              </a:ext>
            </a:extLst>
          </p:cNvPr>
          <p:cNvSpPr/>
          <p:nvPr/>
        </p:nvSpPr>
        <p:spPr>
          <a:xfrm>
            <a:off x="330103" y="219140"/>
            <a:ext cx="4020652"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１２．託送供給等約款に係る解約規定</a:t>
            </a:r>
          </a:p>
        </p:txBody>
      </p:sp>
      <p:sp>
        <p:nvSpPr>
          <p:cNvPr id="5" name="正方形/長方形 4">
            <a:extLst>
              <a:ext uri="{FF2B5EF4-FFF2-40B4-BE49-F238E27FC236}">
                <a16:creationId xmlns:a16="http://schemas.microsoft.com/office/drawing/2014/main" id="{90A54E6E-F3D2-4872-9156-AAAE0D1A9241}"/>
              </a:ext>
            </a:extLst>
          </p:cNvPr>
          <p:cNvSpPr/>
          <p:nvPr/>
        </p:nvSpPr>
        <p:spPr>
          <a:xfrm>
            <a:off x="264543" y="680791"/>
            <a:ext cx="9376913" cy="7190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85750" indent="-285750" hangingPunct="1">
              <a:buFont typeface="Arial" panose="020B0604020202020204" pitchFamily="34" charset="0"/>
              <a:buChar char="•"/>
              <a:defRPr/>
            </a:pPr>
            <a:r>
              <a:rPr lang="ja-JP" altLang="en-US" dirty="0">
                <a:solidFill>
                  <a:schemeClr val="tx1"/>
                </a:solidFill>
                <a:latin typeface="Meiryo UI" panose="020B0604030504040204" pitchFamily="50" charset="-128"/>
                <a:ea typeface="Meiryo UI" panose="020B0604030504040204" pitchFamily="50" charset="-128"/>
              </a:rPr>
              <a:t>託送供給等約款においては、</a:t>
            </a:r>
            <a:r>
              <a:rPr lang="ja-JP" altLang="en-US" b="1" dirty="0">
                <a:solidFill>
                  <a:schemeClr val="tx1"/>
                </a:solidFill>
                <a:latin typeface="Meiryo UI" panose="020B0604030504040204" pitchFamily="50" charset="-128"/>
                <a:ea typeface="Meiryo UI" panose="020B0604030504040204" pitchFamily="50" charset="-128"/>
              </a:rPr>
              <a:t>頻繁に著しいインバランスが発生する場合、接続供給契約を解約することがある旨が規定されております。</a:t>
            </a:r>
            <a:endParaRPr lang="en-US" altLang="ja-JP" b="1"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7BB26D04-1B77-4797-B78C-89C267AA7C32}"/>
              </a:ext>
            </a:extLst>
          </p:cNvPr>
          <p:cNvSpPr/>
          <p:nvPr/>
        </p:nvSpPr>
        <p:spPr>
          <a:xfrm>
            <a:off x="-17935" y="1366887"/>
            <a:ext cx="9897040" cy="5216813"/>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託送供給等約款抜粋</a:t>
            </a:r>
            <a:endParaRPr lang="en-US" altLang="ja-JP" b="1" dirty="0">
              <a:latin typeface="Meiryo UI" panose="020B0604030504040204" pitchFamily="50" charset="-128"/>
              <a:ea typeface="Meiryo UI" panose="020B0604030504040204" pitchFamily="50" charset="-128"/>
            </a:endParaRPr>
          </a:p>
          <a:p>
            <a:endParaRPr lang="ja-JP" altLang="en-US" sz="900" b="1"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56</a:t>
            </a:r>
            <a:r>
              <a:rPr lang="ja-JP" altLang="en-US" dirty="0">
                <a:latin typeface="Meiryo UI" panose="020B0604030504040204" pitchFamily="50" charset="-128"/>
                <a:ea typeface="Meiryo UI" panose="020B0604030504040204" pitchFamily="50" charset="-128"/>
              </a:rPr>
              <a:t>　解約等</a:t>
            </a:r>
          </a:p>
          <a:p>
            <a:pPr marL="268288" indent="-179388"/>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当社は、次の場合には、接続供給契約、振替供給契約、発電量調整供給契約または需要抑制量調整供給契約を</a:t>
            </a:r>
            <a:r>
              <a:rPr lang="ja-JP" altLang="en-US" dirty="0">
                <a:solidFill>
                  <a:srgbClr val="FF0000"/>
                </a:solidFill>
                <a:latin typeface="Meiryo UI" panose="020B0604030504040204" pitchFamily="50" charset="-128"/>
                <a:ea typeface="Meiryo UI" panose="020B0604030504040204" pitchFamily="50" charset="-128"/>
              </a:rPr>
              <a:t>解約することがあります</a:t>
            </a:r>
            <a:r>
              <a:rPr lang="ja-JP" altLang="en-US" dirty="0">
                <a:latin typeface="Meiryo UI" panose="020B0604030504040204" pitchFamily="50" charset="-128"/>
                <a:ea typeface="Meiryo UI" panose="020B0604030504040204" pitchFamily="50" charset="-128"/>
              </a:rPr>
              <a:t>。</a:t>
            </a:r>
          </a:p>
          <a:p>
            <a:pPr marL="288000" indent="180000"/>
            <a:r>
              <a:rPr lang="ja-JP" altLang="en-US" dirty="0">
                <a:latin typeface="Meiryo UI" panose="020B0604030504040204" pitchFamily="50" charset="-128"/>
                <a:ea typeface="Meiryo UI" panose="020B0604030504040204" pitchFamily="50" charset="-128"/>
              </a:rPr>
              <a:t>なお、この場合には、その旨を文書により契約者、発電契約者または需要抑制契約者にお知らせいたします。</a:t>
            </a:r>
            <a:endParaRPr lang="en-US" altLang="ja-JP" dirty="0">
              <a:latin typeface="Meiryo UI" panose="020B0604030504040204" pitchFamily="50" charset="-128"/>
              <a:ea typeface="Meiryo UI" panose="020B0604030504040204" pitchFamily="50" charset="-128"/>
            </a:endParaRPr>
          </a:p>
          <a:p>
            <a:pPr marL="288000" indent="180000"/>
            <a:r>
              <a:rPr lang="ja-JP" altLang="en-US" dirty="0">
                <a:latin typeface="Meiryo UI" panose="020B0604030504040204" pitchFamily="50" charset="-128"/>
                <a:ea typeface="Meiryo UI" panose="020B0604030504040204" pitchFamily="50" charset="-128"/>
              </a:rPr>
              <a:t>また、契約者、発電契約者または需要抑制契約者がロに該当する場合は、その旨を文書等により発電者、需要者または需要者と電力需給に関する契約等を締結している契約者にお知らせすることがあります。</a:t>
            </a:r>
          </a:p>
          <a:p>
            <a:pPr marL="179388"/>
            <a:r>
              <a:rPr lang="ja-JP" altLang="en-US" dirty="0">
                <a:latin typeface="Meiryo UI" panose="020B0604030504040204" pitchFamily="50" charset="-128"/>
                <a:ea typeface="Meiryo UI" panose="020B0604030504040204" pitchFamily="50" charset="-128"/>
              </a:rPr>
              <a:t>（イ ・ ロ 略）</a:t>
            </a:r>
          </a:p>
          <a:p>
            <a:pPr marL="358775" indent="-90488"/>
            <a:r>
              <a:rPr lang="ja-JP" altLang="en-US" dirty="0">
                <a:latin typeface="Meiryo UI" panose="020B0604030504040204" pitchFamily="50" charset="-128"/>
                <a:ea typeface="Meiryo UI" panose="020B0604030504040204" pitchFamily="50" charset="-128"/>
              </a:rPr>
              <a:t>ハ　契約者、発電契約者または需要抑制契約者が次のいずれかに該当し、当社が契約者、発電契約　　者または需要抑制契約者にその改善を求めた場合で、</a:t>
            </a:r>
            <a:r>
              <a:rPr lang="en-US" altLang="ja-JP" dirty="0">
                <a:latin typeface="Meiryo UI" panose="020B0604030504040204" pitchFamily="50" charset="-128"/>
                <a:ea typeface="Meiryo UI" panose="020B0604030504040204" pitchFamily="50" charset="-128"/>
              </a:rPr>
              <a:t>41</a:t>
            </a:r>
            <a:r>
              <a:rPr lang="ja-JP" altLang="en-US" dirty="0">
                <a:latin typeface="Meiryo UI" panose="020B0604030504040204" pitchFamily="50" charset="-128"/>
                <a:ea typeface="Meiryo UI" panose="020B0604030504040204" pitchFamily="50" charset="-128"/>
              </a:rPr>
              <a:t>（適正契約の保持等）に定める適正契約　　への変更および適正な使用状態、発電状態または需要抑制状態への修正に応じていただけないとき</a:t>
            </a:r>
          </a:p>
          <a:p>
            <a:pPr marL="447675" indent="-88900"/>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ｲ</a:t>
            </a:r>
            <a:r>
              <a:rPr lang="en-US" altLang="ja-JP" dirty="0">
                <a:latin typeface="Meiryo UI" panose="020B0604030504040204" pitchFamily="50" charset="-128"/>
                <a:ea typeface="Meiryo UI" panose="020B0604030504040204" pitchFamily="50" charset="-128"/>
              </a:rPr>
              <a:t>) 8 </a:t>
            </a:r>
            <a:r>
              <a:rPr lang="ja-JP" altLang="en-US" dirty="0">
                <a:latin typeface="Meiryo UI" panose="020B0604030504040204" pitchFamily="50" charset="-128"/>
                <a:ea typeface="Meiryo UI" panose="020B0604030504040204" pitchFamily="50" charset="-128"/>
              </a:rPr>
              <a:t>（契約の要件）を欠くに至った場合</a:t>
            </a:r>
            <a:endParaRPr lang="en-US" altLang="ja-JP" dirty="0">
              <a:latin typeface="Meiryo UI" panose="020B0604030504040204" pitchFamily="50" charset="-128"/>
              <a:ea typeface="Meiryo UI" panose="020B0604030504040204" pitchFamily="50" charset="-128"/>
            </a:endParaRPr>
          </a:p>
          <a:p>
            <a:pPr marL="627063" indent="-268288"/>
            <a:r>
              <a:rPr lang="en-US" altLang="ja-JP" b="1" u="sng" dirty="0">
                <a:solidFill>
                  <a:srgbClr val="FF0000"/>
                </a:solidFill>
                <a:latin typeface="Meiryo UI" panose="020B0604030504040204" pitchFamily="50" charset="-128"/>
                <a:ea typeface="Meiryo UI" panose="020B0604030504040204" pitchFamily="50" charset="-128"/>
              </a:rPr>
              <a:t>(</a:t>
            </a:r>
            <a:r>
              <a:rPr lang="ja-JP" altLang="en-US" b="1" u="sng" dirty="0">
                <a:solidFill>
                  <a:srgbClr val="FF0000"/>
                </a:solidFill>
                <a:latin typeface="Meiryo UI" panose="020B0604030504040204" pitchFamily="50" charset="-128"/>
                <a:ea typeface="Meiryo UI" panose="020B0604030504040204" pitchFamily="50" charset="-128"/>
              </a:rPr>
              <a:t>ﾛ</a:t>
            </a:r>
            <a:r>
              <a:rPr lang="en-US" altLang="ja-JP" b="1" u="sng" dirty="0">
                <a:solidFill>
                  <a:srgbClr val="FF0000"/>
                </a:solidFill>
                <a:latin typeface="Meiryo UI" panose="020B0604030504040204" pitchFamily="50" charset="-128"/>
                <a:ea typeface="Meiryo UI" panose="020B0604030504040204" pitchFamily="50" charset="-128"/>
              </a:rPr>
              <a:t>) </a:t>
            </a:r>
            <a:r>
              <a:rPr lang="ja-JP" altLang="en-US" b="1" u="sng" dirty="0">
                <a:solidFill>
                  <a:srgbClr val="FF0000"/>
                </a:solidFill>
                <a:latin typeface="Meiryo UI" panose="020B0604030504040204" pitchFamily="50" charset="-128"/>
                <a:ea typeface="Meiryo UI" panose="020B0604030504040204" pitchFamily="50" charset="-128"/>
              </a:rPr>
              <a:t>接続供給の場合で、頻繁に接続対象電力量と接続対象計画電力量との間に著しい差が生じるとき</a:t>
            </a:r>
            <a:endParaRPr lang="en-US" altLang="ja-JP" b="1" u="sng" dirty="0">
              <a:solidFill>
                <a:srgbClr val="FF0000"/>
              </a:solidFill>
              <a:latin typeface="Meiryo UI" panose="020B0604030504040204" pitchFamily="50" charset="-128"/>
              <a:ea typeface="Meiryo UI" panose="020B0604030504040204" pitchFamily="50" charset="-128"/>
            </a:endParaRPr>
          </a:p>
          <a:p>
            <a:pPr marL="627063" indent="-26828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ﾊ</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発電量調整供給の場合で、頻繁に発電量調整受電電力量と発電量調整受電計画電力量との間に著しい差が生じるとき</a:t>
            </a:r>
          </a:p>
          <a:p>
            <a:pPr marL="179388"/>
            <a:r>
              <a:rPr lang="ja-JP" altLang="en-US" dirty="0">
                <a:latin typeface="Meiryo UI" panose="020B0604030504040204" pitchFamily="50" charset="-128"/>
                <a:ea typeface="Meiryo UI" panose="020B0604030504040204" pitchFamily="50" charset="-128"/>
              </a:rPr>
              <a:t>（以下、</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ﾆ</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ﾄ</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略）</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964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08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BBC8C3-B714-478A-9519-0191CE26B629}"/>
              </a:ext>
            </a:extLst>
          </p:cNvPr>
          <p:cNvSpPr>
            <a:spLocks noGrp="1"/>
          </p:cNvSpPr>
          <p:nvPr>
            <p:ph type="sldNum" sz="quarter" idx="4"/>
          </p:nvPr>
        </p:nvSpPr>
        <p:spPr/>
        <p:txBody>
          <a:bodyPr/>
          <a:lstStyle/>
          <a:p>
            <a:fld id="{CE6A2B22-FBE6-4360-BB9D-4A43BE0059B8}" type="slidenum">
              <a:rPr lang="ja-JP" altLang="en-US" smtClean="0">
                <a:solidFill>
                  <a:prstClr val="black"/>
                </a:solidFill>
              </a:rPr>
              <a:pPr/>
              <a:t>1</a:t>
            </a:fld>
            <a:endParaRPr lang="ja-JP" altLang="en-US" dirty="0">
              <a:solidFill>
                <a:prstClr val="black"/>
              </a:solidFill>
            </a:endParaRPr>
          </a:p>
        </p:txBody>
      </p:sp>
      <p:sp>
        <p:nvSpPr>
          <p:cNvPr id="7" name="テキスト ボックス 6">
            <a:extLst>
              <a:ext uri="{FF2B5EF4-FFF2-40B4-BE49-F238E27FC236}">
                <a16:creationId xmlns:a16="http://schemas.microsoft.com/office/drawing/2014/main" id="{C07242B6-B373-4B14-A831-597BEEE71EFC}"/>
              </a:ext>
            </a:extLst>
          </p:cNvPr>
          <p:cNvSpPr txBox="1"/>
          <p:nvPr/>
        </p:nvSpPr>
        <p:spPr>
          <a:xfrm>
            <a:off x="1350623" y="2705725"/>
            <a:ext cx="7416305" cy="1446550"/>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託送供給および</a:t>
            </a:r>
            <a:r>
              <a:rPr lang="ja-JP" altLang="en-US" sz="4400" b="1" dirty="0">
                <a:latin typeface="Meiryo UI" panose="020B0604030504040204" pitchFamily="50" charset="-128"/>
                <a:ea typeface="Meiryo UI" panose="020B0604030504040204" pitchFamily="50" charset="-128"/>
              </a:rPr>
              <a:t>インバランス</a:t>
            </a:r>
            <a:endParaRPr lang="en-US" altLang="ja-JP" sz="4400" b="1" dirty="0">
              <a:latin typeface="Meiryo UI" panose="020B0604030504040204" pitchFamily="50" charset="-128"/>
              <a:ea typeface="Meiryo UI" panose="020B0604030504040204" pitchFamily="50" charset="-128"/>
            </a:endParaRPr>
          </a:p>
          <a:p>
            <a:pPr algn="ctr"/>
            <a:r>
              <a:rPr lang="ja-JP" altLang="en-US" sz="4400" b="1" dirty="0">
                <a:latin typeface="Meiryo UI" panose="020B0604030504040204" pitchFamily="50" charset="-128"/>
                <a:ea typeface="Meiryo UI" panose="020B0604030504040204" pitchFamily="50" charset="-128"/>
              </a:rPr>
              <a:t>制度の概要について</a:t>
            </a:r>
            <a:endParaRPr kumimoji="1" lang="ja-JP" altLang="en-US" sz="4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663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52F9113A-E388-49B9-923F-60B3E02075F7}"/>
              </a:ext>
            </a:extLst>
          </p:cNvPr>
          <p:cNvSpPr/>
          <p:nvPr/>
        </p:nvSpPr>
        <p:spPr>
          <a:xfrm>
            <a:off x="269727" y="695923"/>
            <a:ext cx="9352030" cy="11949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hangingPunct="1">
              <a:buFont typeface="Wingdings" panose="05000000000000000000" pitchFamily="2" charset="2"/>
              <a:buChar char="l"/>
              <a:defRPr/>
            </a:pPr>
            <a:r>
              <a:rPr lang="en-US" altLang="ja-JP" dirty="0">
                <a:solidFill>
                  <a:schemeClr val="tx1"/>
                </a:solidFill>
                <a:latin typeface="Meiryo UI" panose="020B0604030504040204" pitchFamily="50" charset="-128"/>
                <a:ea typeface="Meiryo UI" panose="020B0604030504040204" pitchFamily="50" charset="-128"/>
              </a:rPr>
              <a:t>2016</a:t>
            </a:r>
            <a:r>
              <a:rPr lang="ja-JP" altLang="en-US" dirty="0">
                <a:solidFill>
                  <a:schemeClr val="tx1"/>
                </a:solidFill>
                <a:latin typeface="Meiryo UI" panose="020B0604030504040204" pitchFamily="50" charset="-128"/>
                <a:ea typeface="Meiryo UI" panose="020B0604030504040204" pitchFamily="50" charset="-128"/>
              </a:rPr>
              <a:t>年度から小売全面自由化以降、新たに</a:t>
            </a:r>
            <a:r>
              <a:rPr lang="ja-JP" altLang="en-US" b="1" dirty="0">
                <a:solidFill>
                  <a:schemeClr val="tx1"/>
                </a:solidFill>
                <a:latin typeface="Meiryo UI" panose="020B0604030504040204" pitchFamily="50" charset="-128"/>
                <a:ea typeface="Meiryo UI" panose="020B0604030504040204" pitchFamily="50" charset="-128"/>
              </a:rPr>
              <a:t>計画値同時同量制度</a:t>
            </a:r>
            <a:r>
              <a:rPr lang="ja-JP" altLang="en-US" dirty="0">
                <a:solidFill>
                  <a:schemeClr val="tx1"/>
                </a:solidFill>
                <a:latin typeface="Meiryo UI" panose="020B0604030504040204" pitchFamily="50" charset="-128"/>
                <a:ea typeface="Meiryo UI" panose="020B0604030504040204" pitchFamily="50" charset="-128"/>
              </a:rPr>
              <a:t>が導入され、小売電気事業者等は、実需給の１時間前（ゲートクローズ）までに</a:t>
            </a:r>
            <a:r>
              <a:rPr lang="ja-JP" altLang="en-US" b="1" dirty="0">
                <a:solidFill>
                  <a:schemeClr val="tx1"/>
                </a:solidFill>
                <a:latin typeface="Meiryo UI" panose="020B0604030504040204" pitchFamily="50" charset="-128"/>
                <a:ea typeface="Meiryo UI" panose="020B0604030504040204" pitchFamily="50" charset="-128"/>
              </a:rPr>
              <a:t>需給を一致させる運用</a:t>
            </a:r>
            <a:r>
              <a:rPr lang="ja-JP" altLang="en-US" dirty="0">
                <a:solidFill>
                  <a:schemeClr val="tx1"/>
                </a:solidFill>
                <a:latin typeface="Meiryo UI" panose="020B0604030504040204" pitchFamily="50" charset="-128"/>
                <a:ea typeface="Meiryo UI" panose="020B0604030504040204" pitchFamily="50" charset="-128"/>
              </a:rPr>
              <a:t>を行っております</a:t>
            </a:r>
            <a:r>
              <a:rPr lang="en-US" altLang="ja-JP" baseline="30000" dirty="0">
                <a:solidFill>
                  <a:schemeClr val="tx1"/>
                </a:solidFill>
                <a:latin typeface="Meiryo UI" panose="020B0604030504040204" pitchFamily="50" charset="-128"/>
                <a:ea typeface="Meiryo UI" panose="020B0604030504040204" pitchFamily="50" charset="-128"/>
              </a:rPr>
              <a:t>※</a:t>
            </a:r>
            <a:r>
              <a:rPr lang="ja-JP" altLang="en-US" dirty="0" err="1">
                <a:solidFill>
                  <a:schemeClr val="tx1"/>
                </a:solidFill>
                <a:latin typeface="Meiryo UI" panose="020B0604030504040204" pitchFamily="50" charset="-128"/>
                <a:ea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endParaRPr>
          </a:p>
          <a:p>
            <a:pPr marL="285750" indent="-285750" hangingPunct="1">
              <a:buFont typeface="Wingdings" panose="05000000000000000000" pitchFamily="2" charset="2"/>
              <a:buChar char="l"/>
              <a:defRPr/>
            </a:pPr>
            <a:r>
              <a:rPr lang="ja-JP" altLang="en-US" dirty="0">
                <a:solidFill>
                  <a:schemeClr val="tx1"/>
                </a:solidFill>
                <a:latin typeface="Meiryo UI" panose="020B0604030504040204" pitchFamily="50" charset="-128"/>
                <a:ea typeface="Meiryo UI" panose="020B0604030504040204" pitchFamily="50" charset="-128"/>
              </a:rPr>
              <a:t>需給バランスや周波数の維持ができない場合、</a:t>
            </a:r>
            <a:r>
              <a:rPr lang="ja-JP" altLang="en-US" b="1" dirty="0">
                <a:solidFill>
                  <a:schemeClr val="tx1"/>
                </a:solidFill>
                <a:latin typeface="Meiryo UI" panose="020B0604030504040204" pitchFamily="50" charset="-128"/>
                <a:ea typeface="Meiryo UI" panose="020B0604030504040204" pitchFamily="50" charset="-128"/>
              </a:rPr>
              <a:t>周波数が乱れ大規模な停電が起こってしまう可能性</a:t>
            </a:r>
            <a:r>
              <a:rPr lang="ja-JP" altLang="en-US" dirty="0">
                <a:solidFill>
                  <a:schemeClr val="tx1"/>
                </a:solidFill>
                <a:latin typeface="Meiryo UI" panose="020B0604030504040204" pitchFamily="50" charset="-128"/>
                <a:ea typeface="Meiryo UI" panose="020B0604030504040204" pitchFamily="50" charset="-128"/>
              </a:rPr>
              <a:t>があるため、</a:t>
            </a:r>
            <a:r>
              <a:rPr lang="zh-TW" altLang="en-US" dirty="0">
                <a:solidFill>
                  <a:schemeClr val="tx1"/>
                </a:solidFill>
                <a:latin typeface="Meiryo UI" panose="020B0604030504040204" pitchFamily="50" charset="-128"/>
                <a:ea typeface="Meiryo UI" panose="020B0604030504040204" pitchFamily="50" charset="-128"/>
              </a:rPr>
              <a:t>同時同量</a:t>
            </a:r>
            <a:r>
              <a:rPr lang="ja-JP" altLang="en-US" dirty="0">
                <a:solidFill>
                  <a:schemeClr val="tx1"/>
                </a:solidFill>
                <a:latin typeface="Meiryo UI" panose="020B0604030504040204" pitchFamily="50" charset="-128"/>
                <a:ea typeface="Meiryo UI" panose="020B0604030504040204" pitchFamily="50" charset="-128"/>
              </a:rPr>
              <a:t>の達成が非常に重要となります。</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B783864-BCB8-470A-BB8E-E39AF232D8A5}"/>
              </a:ext>
            </a:extLst>
          </p:cNvPr>
          <p:cNvSpPr/>
          <p:nvPr/>
        </p:nvSpPr>
        <p:spPr>
          <a:xfrm>
            <a:off x="212399" y="1908819"/>
            <a:ext cx="9365782" cy="646331"/>
          </a:xfrm>
          <a:prstGeom prst="rect">
            <a:avLst/>
          </a:prstGeom>
        </p:spPr>
        <p:txBody>
          <a:bodyPr wrap="square">
            <a:spAutoFit/>
          </a:bodyPr>
          <a:lstStyle/>
          <a:p>
            <a:pPr marL="266700" lvl="0" hangingPunct="1">
              <a:defRPr/>
            </a:pP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＜電気事業法：第二条の十二（供給能力の確保）＞</a:t>
            </a:r>
          </a:p>
          <a:p>
            <a:pPr marL="266700" lvl="0" hangingPunct="1">
              <a:defRPr/>
            </a:pPr>
            <a:r>
              <a:rPr lang="ja-JP" altLang="en-US" sz="1200" dirty="0">
                <a:solidFill>
                  <a:prstClr val="black"/>
                </a:solidFill>
                <a:latin typeface="Meiryo UI" panose="020B0604030504040204" pitchFamily="50" charset="-128"/>
                <a:ea typeface="Meiryo UI" panose="020B0604030504040204" pitchFamily="50" charset="-128"/>
              </a:rPr>
              <a:t>　　　　小売電気事業者は、正当な理由がある場合を除き、その小売供給の相手方の電気の需要に応ずるために必要な供給能力を確保しなければ</a:t>
            </a:r>
            <a:endParaRPr lang="en-US" altLang="ja-JP" sz="1200" dirty="0">
              <a:solidFill>
                <a:prstClr val="black"/>
              </a:solidFill>
              <a:latin typeface="Meiryo UI" panose="020B0604030504040204" pitchFamily="50" charset="-128"/>
              <a:ea typeface="Meiryo UI" panose="020B0604030504040204" pitchFamily="50" charset="-128"/>
            </a:endParaRPr>
          </a:p>
          <a:p>
            <a:pPr marL="266700" lvl="0" hangingPunct="1">
              <a:defRPr/>
            </a:pPr>
            <a:r>
              <a:rPr lang="ja-JP" altLang="en-US" sz="1200" dirty="0">
                <a:solidFill>
                  <a:prstClr val="black"/>
                </a:solidFill>
                <a:latin typeface="Meiryo UI" panose="020B0604030504040204" pitchFamily="50" charset="-128"/>
                <a:ea typeface="Meiryo UI" panose="020B0604030504040204" pitchFamily="50" charset="-128"/>
              </a:rPr>
              <a:t>　　　　ならない。</a:t>
            </a:r>
            <a:endParaRPr lang="en-US" altLang="ja-JP" sz="1200" dirty="0">
              <a:solidFill>
                <a:prstClr val="black"/>
              </a:solidFill>
              <a:highlight>
                <a:srgbClr val="FFFF00"/>
              </a:highlight>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83BBC8C3-B714-478A-9519-0191CE26B629}"/>
              </a:ext>
            </a:extLst>
          </p:cNvPr>
          <p:cNvSpPr>
            <a:spLocks noGrp="1"/>
          </p:cNvSpPr>
          <p:nvPr>
            <p:ph type="sldNum" sz="quarter" idx="4"/>
          </p:nvPr>
        </p:nvSpPr>
        <p:spPr/>
        <p:txBody>
          <a:bodyPr/>
          <a:lstStyle/>
          <a:p>
            <a:fld id="{CE6A2B22-FBE6-4360-BB9D-4A43BE0059B8}" type="slidenum">
              <a:rPr lang="ja-JP" altLang="en-US" smtClean="0">
                <a:solidFill>
                  <a:prstClr val="black"/>
                </a:solidFill>
              </a:rPr>
              <a:pPr/>
              <a:t>2</a:t>
            </a:fld>
            <a:endParaRPr lang="ja-JP" altLang="en-US" dirty="0">
              <a:solidFill>
                <a:prstClr val="black"/>
              </a:solidFill>
            </a:endParaRPr>
          </a:p>
        </p:txBody>
      </p:sp>
      <p:sp>
        <p:nvSpPr>
          <p:cNvPr id="4" name="テキスト プレースホルダー 1">
            <a:extLst>
              <a:ext uri="{FF2B5EF4-FFF2-40B4-BE49-F238E27FC236}">
                <a16:creationId xmlns:a16="http://schemas.microsoft.com/office/drawing/2014/main" id="{7DEE7721-5483-49E5-BFE0-9916D532F8BB}"/>
              </a:ext>
            </a:extLst>
          </p:cNvPr>
          <p:cNvSpPr txBox="1">
            <a:spLocks/>
          </p:cNvSpPr>
          <p:nvPr/>
        </p:nvSpPr>
        <p:spPr>
          <a:xfrm>
            <a:off x="348755" y="198088"/>
            <a:ext cx="9140645" cy="431800"/>
          </a:xfrm>
          <a:prstGeom prst="rect">
            <a:avLst/>
          </a:prstGeom>
        </p:spPr>
        <p:txBody>
          <a:bodyPr anchor="ct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latin typeface="Meiryo UI" panose="020B0604030504040204" pitchFamily="50" charset="-128"/>
                <a:ea typeface="Meiryo UI" panose="020B0604030504040204" pitchFamily="50" charset="-128"/>
              </a:rPr>
              <a:t>１．計画値同時同量とは</a:t>
            </a:r>
          </a:p>
        </p:txBody>
      </p:sp>
      <p:pic>
        <p:nvPicPr>
          <p:cNvPr id="9" name="図 8">
            <a:extLst>
              <a:ext uri="{FF2B5EF4-FFF2-40B4-BE49-F238E27FC236}">
                <a16:creationId xmlns:a16="http://schemas.microsoft.com/office/drawing/2014/main" id="{2F6989A7-60B0-43E1-84E9-EE1D3B28CACB}"/>
              </a:ext>
            </a:extLst>
          </p:cNvPr>
          <p:cNvPicPr>
            <a:picLocks noChangeAspect="1"/>
          </p:cNvPicPr>
          <p:nvPr/>
        </p:nvPicPr>
        <p:blipFill>
          <a:blip r:embed="rId3"/>
          <a:stretch>
            <a:fillRect/>
          </a:stretch>
        </p:blipFill>
        <p:spPr>
          <a:xfrm>
            <a:off x="262012" y="2510279"/>
            <a:ext cx="9352029" cy="3515852"/>
          </a:xfrm>
          <a:prstGeom prst="rect">
            <a:avLst/>
          </a:prstGeom>
        </p:spPr>
      </p:pic>
      <p:sp>
        <p:nvSpPr>
          <p:cNvPr id="13" name="正方形/長方形 12">
            <a:extLst>
              <a:ext uri="{FF2B5EF4-FFF2-40B4-BE49-F238E27FC236}">
                <a16:creationId xmlns:a16="http://schemas.microsoft.com/office/drawing/2014/main" id="{64A71F16-DD96-4D6E-A5AE-A4CF056581D9}"/>
              </a:ext>
            </a:extLst>
          </p:cNvPr>
          <p:cNvSpPr/>
          <p:nvPr/>
        </p:nvSpPr>
        <p:spPr>
          <a:xfrm>
            <a:off x="269727" y="6047544"/>
            <a:ext cx="9112800" cy="430887"/>
          </a:xfrm>
          <a:prstGeom prst="rect">
            <a:avLst/>
          </a:prstGeom>
          <a:noFill/>
          <a:ln>
            <a:noFill/>
          </a:ln>
        </p:spPr>
        <p:txBody>
          <a:bodyPr wrap="square">
            <a:spAutoFit/>
          </a:bodyPr>
          <a:lstStyle/>
          <a:p>
            <a:r>
              <a:rPr lang="ja-JP" altLang="en-US" sz="1050" dirty="0">
                <a:latin typeface="Meiryo UI" panose="020B0604030504040204" pitchFamily="50" charset="-128"/>
                <a:ea typeface="Meiryo UI" panose="020B0604030504040204" pitchFamily="50" charset="-128"/>
              </a:rPr>
              <a:t>出典：「エネこれ：電気の安定供給のキーワード「電力需給バランス」とは？ゲームで体験してみよう」　（資源エネルギー庁）</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https://www.enecho.meti.go.jp/about/special/johoteikyo/balance_game.html</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2025</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27</a:t>
            </a:r>
            <a:r>
              <a:rPr lang="ja-JP" altLang="en-US" sz="1050" dirty="0">
                <a:latin typeface="Meiryo UI" panose="020B0604030504040204" pitchFamily="50" charset="-128"/>
                <a:ea typeface="Meiryo UI" panose="020B0604030504040204" pitchFamily="50" charset="-128"/>
              </a:rPr>
              <a:t>日閲覧）</a:t>
            </a:r>
            <a:endParaRPr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9963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6F4031A-D52D-44D3-A97C-623535EC942A}"/>
              </a:ext>
            </a:extLst>
          </p:cNvPr>
          <p:cNvPicPr>
            <a:picLocks noChangeAspect="1"/>
          </p:cNvPicPr>
          <p:nvPr/>
        </p:nvPicPr>
        <p:blipFill rotWithShape="1">
          <a:blip r:embed="rId3"/>
          <a:srcRect l="18935" t="39895" r="21269" b="15410"/>
          <a:stretch/>
        </p:blipFill>
        <p:spPr>
          <a:xfrm>
            <a:off x="598673" y="2423803"/>
            <a:ext cx="8708654" cy="3659728"/>
          </a:xfrm>
          <a:prstGeom prst="rect">
            <a:avLst/>
          </a:prstGeom>
        </p:spPr>
      </p:pic>
      <p:sp>
        <p:nvSpPr>
          <p:cNvPr id="3" name="スライド番号プレースホルダー 2">
            <a:extLst>
              <a:ext uri="{FF2B5EF4-FFF2-40B4-BE49-F238E27FC236}">
                <a16:creationId xmlns:a16="http://schemas.microsoft.com/office/drawing/2014/main" id="{83BBC8C3-B714-478A-9519-0191CE26B629}"/>
              </a:ext>
            </a:extLst>
          </p:cNvPr>
          <p:cNvSpPr>
            <a:spLocks noGrp="1"/>
          </p:cNvSpPr>
          <p:nvPr>
            <p:ph type="sldNum" sz="quarter" idx="4"/>
          </p:nvPr>
        </p:nvSpPr>
        <p:spPr/>
        <p:txBody>
          <a:bodyPr/>
          <a:lstStyle/>
          <a:p>
            <a:fld id="{CE6A2B22-FBE6-4360-BB9D-4A43BE0059B8}" type="slidenum">
              <a:rPr lang="ja-JP" altLang="en-US" smtClean="0">
                <a:solidFill>
                  <a:prstClr val="black"/>
                </a:solidFill>
              </a:rPr>
              <a:pPr/>
              <a:t>3</a:t>
            </a:fld>
            <a:endParaRPr lang="ja-JP" altLang="en-US" dirty="0">
              <a:solidFill>
                <a:prstClr val="black"/>
              </a:solidFill>
            </a:endParaRPr>
          </a:p>
        </p:txBody>
      </p:sp>
      <p:sp>
        <p:nvSpPr>
          <p:cNvPr id="4" name="テキスト プレースホルダー 1">
            <a:extLst>
              <a:ext uri="{FF2B5EF4-FFF2-40B4-BE49-F238E27FC236}">
                <a16:creationId xmlns:a16="http://schemas.microsoft.com/office/drawing/2014/main" id="{A34031AA-AA50-4F96-AF3D-4EC11880628B}"/>
              </a:ext>
            </a:extLst>
          </p:cNvPr>
          <p:cNvSpPr txBox="1">
            <a:spLocks/>
          </p:cNvSpPr>
          <p:nvPr/>
        </p:nvSpPr>
        <p:spPr>
          <a:xfrm>
            <a:off x="382677" y="222864"/>
            <a:ext cx="9140645" cy="431800"/>
          </a:xfrm>
          <a:prstGeom prst="rect">
            <a:avLst/>
          </a:prstGeom>
        </p:spPr>
        <p:txBody>
          <a:bodyPr anchor="ct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latin typeface="Meiryo UI" panose="020B0604030504040204" pitchFamily="50" charset="-128"/>
                <a:ea typeface="Meiryo UI" panose="020B0604030504040204" pitchFamily="50" charset="-128"/>
              </a:rPr>
              <a:t>２．インバランスとは</a:t>
            </a:r>
          </a:p>
        </p:txBody>
      </p:sp>
      <p:sp>
        <p:nvSpPr>
          <p:cNvPr id="5" name="正方形/長方形 4">
            <a:extLst>
              <a:ext uri="{FF2B5EF4-FFF2-40B4-BE49-F238E27FC236}">
                <a16:creationId xmlns:a16="http://schemas.microsoft.com/office/drawing/2014/main" id="{4FB90BEB-1356-470B-B322-4D4A9681D031}"/>
              </a:ext>
            </a:extLst>
          </p:cNvPr>
          <p:cNvSpPr/>
          <p:nvPr/>
        </p:nvSpPr>
        <p:spPr>
          <a:xfrm>
            <a:off x="266160" y="654664"/>
            <a:ext cx="9400354" cy="17706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hangingPunct="1">
              <a:buFont typeface="Wingdings" panose="05000000000000000000" pitchFamily="2" charset="2"/>
              <a:buChar char="l"/>
              <a:defRPr/>
            </a:pPr>
            <a:r>
              <a:rPr lang="ja-JP" altLang="en-US" dirty="0">
                <a:solidFill>
                  <a:schemeClr val="tx1"/>
                </a:solidFill>
                <a:latin typeface="Meiryo UI" panose="020B0604030504040204" pitchFamily="50" charset="-128"/>
                <a:ea typeface="Meiryo UI" panose="020B0604030504040204" pitchFamily="50" charset="-128"/>
              </a:rPr>
              <a:t>小売事業者等が提出する計画値と実績値に差異が発生した場合、</a:t>
            </a:r>
            <a:r>
              <a:rPr lang="ja-JP" altLang="en-US" b="1" dirty="0">
                <a:solidFill>
                  <a:schemeClr val="tx1"/>
                </a:solidFill>
                <a:latin typeface="Meiryo UI" panose="020B0604030504040204" pitchFamily="50" charset="-128"/>
                <a:ea typeface="Meiryo UI" panose="020B0604030504040204" pitchFamily="50" charset="-128"/>
              </a:rPr>
              <a:t>一般送配電事業者</a:t>
            </a:r>
            <a:r>
              <a:rPr lang="ja-JP" altLang="en-US" dirty="0">
                <a:solidFill>
                  <a:schemeClr val="tx1"/>
                </a:solidFill>
                <a:latin typeface="Meiryo UI" panose="020B0604030504040204" pitchFamily="50" charset="-128"/>
                <a:ea typeface="Meiryo UI" panose="020B0604030504040204" pitchFamily="50" charset="-128"/>
              </a:rPr>
              <a:t>（以降、「</a:t>
            </a:r>
            <a:r>
              <a:rPr lang="en-US" altLang="ja-JP" dirty="0">
                <a:solidFill>
                  <a:schemeClr val="tx1"/>
                </a:solidFill>
                <a:latin typeface="Meiryo UI" panose="020B0604030504040204" pitchFamily="50" charset="-128"/>
                <a:ea typeface="Meiryo UI" panose="020B0604030504040204" pitchFamily="50" charset="-128"/>
              </a:rPr>
              <a:t>TSO</a:t>
            </a:r>
            <a:r>
              <a:rPr lang="ja-JP" altLang="en-US" dirty="0">
                <a:solidFill>
                  <a:schemeClr val="tx1"/>
                </a:solidFill>
                <a:latin typeface="Meiryo UI" panose="020B0604030504040204" pitchFamily="50" charset="-128"/>
                <a:ea typeface="Meiryo UI" panose="020B0604030504040204" pitchFamily="50" charset="-128"/>
              </a:rPr>
              <a:t>」）は、</a:t>
            </a:r>
            <a:r>
              <a:rPr lang="ja-JP" altLang="en-US" b="1" dirty="0">
                <a:solidFill>
                  <a:schemeClr val="tx1"/>
                </a:solidFill>
                <a:latin typeface="Meiryo UI" panose="020B0604030504040204" pitchFamily="50" charset="-128"/>
                <a:ea typeface="Meiryo UI" panose="020B0604030504040204" pitchFamily="50" charset="-128"/>
              </a:rPr>
              <a:t>予め契約により確保した需給調整用の電源等（調整力）を用いて解消します</a:t>
            </a:r>
            <a:r>
              <a:rPr lang="ja-JP" altLang="en-US" dirty="0">
                <a:solidFill>
                  <a:schemeClr val="tx1"/>
                </a:solidFill>
                <a:latin typeface="Meiryo UI" panose="020B0604030504040204" pitchFamily="50" charset="-128"/>
                <a:ea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endParaRPr>
          </a:p>
          <a:p>
            <a:pPr marL="285750" indent="-285750" hangingPunct="1">
              <a:buFont typeface="Wingdings" panose="05000000000000000000" pitchFamily="2" charset="2"/>
              <a:buChar char="l"/>
              <a:defRPr/>
            </a:pPr>
            <a:r>
              <a:rPr lang="ja-JP" altLang="en-US" dirty="0">
                <a:solidFill>
                  <a:schemeClr val="tx1"/>
                </a:solidFill>
                <a:latin typeface="Meiryo UI" panose="020B0604030504040204" pitchFamily="50" charset="-128"/>
                <a:ea typeface="Meiryo UI" panose="020B0604030504040204" pitchFamily="50" charset="-128"/>
              </a:rPr>
              <a:t>上記、</a:t>
            </a:r>
            <a:r>
              <a:rPr lang="ja-JP" altLang="en-US" b="1" dirty="0">
                <a:solidFill>
                  <a:srgbClr val="FF0000"/>
                </a:solidFill>
                <a:latin typeface="Meiryo UI" panose="020B0604030504040204" pitchFamily="50" charset="-128"/>
                <a:ea typeface="Meiryo UI" panose="020B0604030504040204" pitchFamily="50" charset="-128"/>
              </a:rPr>
              <a:t>計画値と実績値の差異</a:t>
            </a:r>
            <a:r>
              <a:rPr lang="ja-JP" altLang="en-US" dirty="0">
                <a:solidFill>
                  <a:schemeClr val="tx1"/>
                </a:solidFill>
                <a:latin typeface="Meiryo UI" panose="020B0604030504040204" pitchFamily="50" charset="-128"/>
                <a:ea typeface="Meiryo UI" panose="020B0604030504040204" pitchFamily="50" charset="-128"/>
              </a:rPr>
              <a:t>を</a:t>
            </a:r>
            <a:r>
              <a:rPr lang="ja-JP" altLang="en-US" b="1" dirty="0">
                <a:solidFill>
                  <a:srgbClr val="FF0000"/>
                </a:solidFill>
                <a:latin typeface="Meiryo UI" panose="020B0604030504040204" pitchFamily="50" charset="-128"/>
                <a:ea typeface="Meiryo UI" panose="020B0604030504040204" pitchFamily="50" charset="-128"/>
              </a:rPr>
              <a:t>インバランス</a:t>
            </a:r>
            <a:r>
              <a:rPr lang="ja-JP" altLang="en-US" dirty="0">
                <a:solidFill>
                  <a:schemeClr val="tx1"/>
                </a:solidFill>
                <a:latin typeface="Meiryo UI" panose="020B0604030504040204" pitchFamily="50" charset="-128"/>
                <a:ea typeface="Meiryo UI" panose="020B0604030504040204" pitchFamily="50" charset="-128"/>
              </a:rPr>
              <a:t>といい、インバランス調整費用の精算については、</a:t>
            </a:r>
            <a:r>
              <a:rPr lang="en-US" altLang="ja-JP" b="1" dirty="0">
                <a:solidFill>
                  <a:schemeClr val="tx1"/>
                </a:solidFill>
                <a:latin typeface="Meiryo UI" panose="020B0604030504040204" pitchFamily="50" charset="-128"/>
                <a:ea typeface="Meiryo UI" panose="020B0604030504040204" pitchFamily="50" charset="-128"/>
              </a:rPr>
              <a:t>TSO</a:t>
            </a:r>
            <a:r>
              <a:rPr lang="ja-JP" altLang="en-US" b="1" dirty="0">
                <a:solidFill>
                  <a:schemeClr val="tx1"/>
                </a:solidFill>
                <a:latin typeface="Meiryo UI" panose="020B0604030504040204" pitchFamily="50" charset="-128"/>
                <a:ea typeface="Meiryo UI" panose="020B0604030504040204" pitchFamily="50" charset="-128"/>
              </a:rPr>
              <a:t>と小売事業者等との間で事後的（インバランス金額が確定する２ヶ月後）に精算</a:t>
            </a:r>
            <a:r>
              <a:rPr lang="ja-JP" altLang="en-US" dirty="0">
                <a:solidFill>
                  <a:schemeClr val="tx1"/>
                </a:solidFill>
                <a:latin typeface="Meiryo UI" panose="020B0604030504040204" pitchFamily="50" charset="-128"/>
                <a:ea typeface="Meiryo UI" panose="020B0604030504040204" pitchFamily="50" charset="-128"/>
              </a:rPr>
              <a:t>を行います。</a:t>
            </a:r>
            <a:endParaRPr lang="en-US" altLang="ja-JP" dirty="0">
              <a:solidFill>
                <a:schemeClr val="tx1"/>
              </a:solidFill>
              <a:latin typeface="Meiryo UI" panose="020B0604030504040204" pitchFamily="50" charset="-128"/>
              <a:ea typeface="Meiryo UI" panose="020B0604030504040204" pitchFamily="50" charset="-128"/>
            </a:endParaRPr>
          </a:p>
          <a:p>
            <a:pPr marL="180000" indent="285750" hangingPunct="1">
              <a:buFont typeface="Wingdings" panose="05000000000000000000" pitchFamily="2" charset="2"/>
              <a:buChar char="Ø"/>
              <a:defRPr/>
            </a:pPr>
            <a:r>
              <a:rPr lang="ja-JP" altLang="en-US" dirty="0">
                <a:solidFill>
                  <a:schemeClr val="tx1"/>
                </a:solidFill>
                <a:latin typeface="Meiryo UI" panose="020B0604030504040204" pitchFamily="50" charset="-128"/>
                <a:ea typeface="Meiryo UI" panose="020B0604030504040204" pitchFamily="50" charset="-128"/>
              </a:rPr>
              <a:t>不足インバランス：</a:t>
            </a:r>
            <a:r>
              <a:rPr lang="en-US" altLang="ja-JP" dirty="0">
                <a:solidFill>
                  <a:schemeClr val="tx1"/>
                </a:solidFill>
                <a:latin typeface="Meiryo UI" panose="020B0604030504040204" pitchFamily="50" charset="-128"/>
                <a:ea typeface="Meiryo UI" panose="020B0604030504040204" pitchFamily="50" charset="-128"/>
              </a:rPr>
              <a:t>TSO</a:t>
            </a:r>
            <a:r>
              <a:rPr lang="ja-JP" altLang="en-US" dirty="0">
                <a:solidFill>
                  <a:schemeClr val="tx1"/>
                </a:solidFill>
                <a:latin typeface="Meiryo UI" panose="020B0604030504040204" pitchFamily="50" charset="-128"/>
                <a:ea typeface="Meiryo UI" panose="020B0604030504040204" pitchFamily="50" charset="-128"/>
              </a:rPr>
              <a:t>が小売事業者等に対し、</a:t>
            </a:r>
            <a:r>
              <a:rPr lang="en-US" altLang="ja-JP" dirty="0">
                <a:solidFill>
                  <a:schemeClr val="tx1"/>
                </a:solidFill>
                <a:latin typeface="Meiryo UI" panose="020B0604030504040204" pitchFamily="50" charset="-128"/>
                <a:ea typeface="Meiryo UI" panose="020B0604030504040204" pitchFamily="50" charset="-128"/>
              </a:rPr>
              <a:t>TSO</a:t>
            </a:r>
            <a:r>
              <a:rPr lang="ja-JP" altLang="en-US" dirty="0">
                <a:solidFill>
                  <a:schemeClr val="tx1"/>
                </a:solidFill>
                <a:latin typeface="Meiryo UI" panose="020B0604030504040204" pitchFamily="50" charset="-128"/>
                <a:ea typeface="Meiryo UI" panose="020B0604030504040204" pitchFamily="50" charset="-128"/>
              </a:rPr>
              <a:t>が補給した電力量分の請求を実施</a:t>
            </a:r>
          </a:p>
          <a:p>
            <a:pPr marL="180000" indent="285750" hangingPunct="1">
              <a:buFont typeface="Wingdings" panose="05000000000000000000" pitchFamily="2" charset="2"/>
              <a:buChar char="Ø"/>
              <a:defRPr/>
            </a:pPr>
            <a:r>
              <a:rPr lang="ja-JP" altLang="en-US" dirty="0">
                <a:solidFill>
                  <a:schemeClr val="tx1"/>
                </a:solidFill>
                <a:latin typeface="Meiryo UI" panose="020B0604030504040204" pitchFamily="50" charset="-128"/>
                <a:ea typeface="Meiryo UI" panose="020B0604030504040204" pitchFamily="50" charset="-128"/>
              </a:rPr>
              <a:t>余剰インバランス：</a:t>
            </a:r>
            <a:r>
              <a:rPr lang="en-US" altLang="ja-JP" dirty="0">
                <a:solidFill>
                  <a:schemeClr val="tx1"/>
                </a:solidFill>
                <a:latin typeface="Meiryo UI" panose="020B0604030504040204" pitchFamily="50" charset="-128"/>
                <a:ea typeface="Meiryo UI" panose="020B0604030504040204" pitchFamily="50" charset="-128"/>
              </a:rPr>
              <a:t>TSO</a:t>
            </a:r>
            <a:r>
              <a:rPr lang="ja-JP" altLang="en-US" dirty="0">
                <a:solidFill>
                  <a:schemeClr val="tx1"/>
                </a:solidFill>
                <a:latin typeface="Meiryo UI" panose="020B0604030504040204" pitchFamily="50" charset="-128"/>
                <a:ea typeface="Meiryo UI" panose="020B0604030504040204" pitchFamily="50" charset="-128"/>
              </a:rPr>
              <a:t>が小売事業者等に対し、</a:t>
            </a:r>
            <a:r>
              <a:rPr lang="en-US" altLang="ja-JP" dirty="0">
                <a:solidFill>
                  <a:schemeClr val="tx1"/>
                </a:solidFill>
                <a:latin typeface="Meiryo UI" panose="020B0604030504040204" pitchFamily="50" charset="-128"/>
                <a:ea typeface="Meiryo UI" panose="020B0604030504040204" pitchFamily="50" charset="-128"/>
              </a:rPr>
              <a:t>TSO</a:t>
            </a:r>
            <a:r>
              <a:rPr lang="ja-JP" altLang="en-US" dirty="0">
                <a:solidFill>
                  <a:schemeClr val="tx1"/>
                </a:solidFill>
                <a:latin typeface="Meiryo UI" panose="020B0604030504040204" pitchFamily="50" charset="-128"/>
                <a:ea typeface="Meiryo UI" panose="020B0604030504040204" pitchFamily="50" charset="-128"/>
              </a:rPr>
              <a:t>に供給された電力量分の支払いを実施</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4BCA6E0D-78D7-4491-9C4E-314CAFE2376D}"/>
              </a:ext>
            </a:extLst>
          </p:cNvPr>
          <p:cNvSpPr/>
          <p:nvPr/>
        </p:nvSpPr>
        <p:spPr>
          <a:xfrm>
            <a:off x="346352" y="6131048"/>
            <a:ext cx="9373680" cy="415498"/>
          </a:xfrm>
          <a:prstGeom prst="rect">
            <a:avLst/>
          </a:prstGeom>
          <a:noFill/>
          <a:ln>
            <a:noFill/>
          </a:ln>
        </p:spPr>
        <p:txBody>
          <a:bodyPr wrap="square">
            <a:spAutoFit/>
          </a:bodyPr>
          <a:lstStyle/>
          <a:p>
            <a:r>
              <a:rPr lang="ja-JP" altLang="en-US" sz="1050" dirty="0">
                <a:latin typeface="Meiryo UI" panose="020B0604030504040204" pitchFamily="50" charset="-128"/>
                <a:ea typeface="Meiryo UI" panose="020B0604030504040204" pitchFamily="50" charset="-128"/>
              </a:rPr>
              <a:t>出典：「インバランス料金制度等について（電力・ガス取引監視等委員会事務局ネットワーク事業監視課　令和４年１月２８日）」　抜粋により作成（経済産業省）</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https://www.emsc.meti.go.jp/info/public/pdf/20220117001b.pdf</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2025</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27</a:t>
            </a:r>
            <a:r>
              <a:rPr lang="ja-JP" altLang="en-US" sz="1050" dirty="0">
                <a:latin typeface="Meiryo UI" panose="020B0604030504040204" pitchFamily="50" charset="-128"/>
                <a:ea typeface="Meiryo UI" panose="020B0604030504040204" pitchFamily="50" charset="-128"/>
              </a:rPr>
              <a:t>日閲覧）</a:t>
            </a:r>
            <a:endParaRPr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1803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BBC8C3-B714-478A-9519-0191CE26B629}"/>
              </a:ext>
            </a:extLst>
          </p:cNvPr>
          <p:cNvSpPr>
            <a:spLocks noGrp="1"/>
          </p:cNvSpPr>
          <p:nvPr>
            <p:ph type="sldNum" sz="quarter" idx="4"/>
          </p:nvPr>
        </p:nvSpPr>
        <p:spPr/>
        <p:txBody>
          <a:bodyPr/>
          <a:lstStyle/>
          <a:p>
            <a:fld id="{CE6A2B22-FBE6-4360-BB9D-4A43BE0059B8}" type="slidenum">
              <a:rPr lang="ja-JP" altLang="en-US" smtClean="0">
                <a:solidFill>
                  <a:prstClr val="black"/>
                </a:solidFill>
              </a:rPr>
              <a:pPr/>
              <a:t>4</a:t>
            </a:fld>
            <a:endParaRPr lang="ja-JP" altLang="en-US" dirty="0">
              <a:solidFill>
                <a:prstClr val="black"/>
              </a:solidFill>
            </a:endParaRPr>
          </a:p>
        </p:txBody>
      </p:sp>
      <p:sp>
        <p:nvSpPr>
          <p:cNvPr id="4" name="テキスト プレースホルダー 1">
            <a:extLst>
              <a:ext uri="{FF2B5EF4-FFF2-40B4-BE49-F238E27FC236}">
                <a16:creationId xmlns:a16="http://schemas.microsoft.com/office/drawing/2014/main" id="{AAF885F5-873C-45FE-8F5C-86E2FE10CDD0}"/>
              </a:ext>
            </a:extLst>
          </p:cNvPr>
          <p:cNvSpPr txBox="1">
            <a:spLocks/>
          </p:cNvSpPr>
          <p:nvPr/>
        </p:nvSpPr>
        <p:spPr>
          <a:xfrm>
            <a:off x="382677" y="185254"/>
            <a:ext cx="9140645" cy="431800"/>
          </a:xfrm>
          <a:prstGeom prst="rect">
            <a:avLst/>
          </a:prstGeom>
        </p:spPr>
        <p:txBody>
          <a:bodyPr anchor="ct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latin typeface="Meiryo UI" panose="020B0604030504040204" pitchFamily="50" charset="-128"/>
                <a:ea typeface="Meiryo UI" panose="020B0604030504040204" pitchFamily="50" charset="-128"/>
              </a:rPr>
              <a:t>３．接続供給契約・発電量調整供給契約とは</a:t>
            </a:r>
          </a:p>
        </p:txBody>
      </p:sp>
      <p:sp>
        <p:nvSpPr>
          <p:cNvPr id="297" name="正方形/長方形 296">
            <a:extLst>
              <a:ext uri="{FF2B5EF4-FFF2-40B4-BE49-F238E27FC236}">
                <a16:creationId xmlns:a16="http://schemas.microsoft.com/office/drawing/2014/main" id="{BC81B580-D596-4B2E-9BC8-3100680100FE}"/>
              </a:ext>
            </a:extLst>
          </p:cNvPr>
          <p:cNvSpPr/>
          <p:nvPr/>
        </p:nvSpPr>
        <p:spPr>
          <a:xfrm>
            <a:off x="288896" y="687037"/>
            <a:ext cx="9342784" cy="17234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Wingdings" panose="05000000000000000000" pitchFamily="2" charset="2"/>
              <a:buChar char="l"/>
              <a:defRPr/>
            </a:pPr>
            <a:r>
              <a:rPr lang="ja-JP" altLang="en-US" dirty="0">
                <a:solidFill>
                  <a:srgbClr val="0070C0"/>
                </a:solidFill>
                <a:latin typeface="Meiryo UI" panose="020B0604030504040204" pitchFamily="50" charset="-128"/>
                <a:ea typeface="Meiryo UI" panose="020B0604030504040204" pitchFamily="50" charset="-128"/>
              </a:rPr>
              <a:t>接続供給</a:t>
            </a:r>
            <a:r>
              <a:rPr lang="ja-JP" altLang="en-US" dirty="0">
                <a:solidFill>
                  <a:schemeClr val="tx1"/>
                </a:solidFill>
                <a:latin typeface="Meiryo UI" panose="020B0604030504040204" pitchFamily="50" charset="-128"/>
                <a:ea typeface="Meiryo UI" panose="020B0604030504040204" pitchFamily="50" charset="-128"/>
              </a:rPr>
              <a:t>とは、契約者から小売電気事業等のための電気を当社が受電し、当社が維持および運用する供給設備を介して、同時に、当該契約者の需要者へ送り届けるとともに、その</a:t>
            </a:r>
            <a:r>
              <a:rPr lang="ja-JP" altLang="en-US" b="1" dirty="0">
                <a:solidFill>
                  <a:schemeClr val="tx1"/>
                </a:solidFill>
                <a:latin typeface="Meiryo UI" panose="020B0604030504040204" pitchFamily="50" charset="-128"/>
                <a:ea typeface="Meiryo UI" panose="020B0604030504040204" pitchFamily="50" charset="-128"/>
              </a:rPr>
              <a:t>電気の量に相当する量の電気を当該契約者に供給すること</a:t>
            </a:r>
            <a:r>
              <a:rPr lang="ja-JP" altLang="en-US" dirty="0">
                <a:solidFill>
                  <a:schemeClr val="tx1"/>
                </a:solidFill>
                <a:latin typeface="Meiryo UI" panose="020B0604030504040204" pitchFamily="50" charset="-128"/>
                <a:ea typeface="Meiryo UI" panose="020B0604030504040204" pitchFamily="50" charset="-128"/>
              </a:rPr>
              <a:t>をいいます。</a:t>
            </a:r>
            <a:endParaRPr lang="en-US" altLang="ja-JP"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defRPr/>
            </a:pPr>
            <a:r>
              <a:rPr lang="ja-JP" altLang="en-US" dirty="0">
                <a:solidFill>
                  <a:srgbClr val="FF0000"/>
                </a:solidFill>
                <a:latin typeface="Meiryo UI" panose="020B0604030504040204" pitchFamily="50" charset="-128"/>
                <a:ea typeface="Meiryo UI" panose="020B0604030504040204" pitchFamily="50" charset="-128"/>
              </a:rPr>
              <a:t>発電量調整供給</a:t>
            </a:r>
            <a:r>
              <a:rPr lang="ja-JP" altLang="en-US" dirty="0">
                <a:solidFill>
                  <a:schemeClr val="tx1"/>
                </a:solidFill>
                <a:latin typeface="Meiryo UI" panose="020B0604030504040204" pitchFamily="50" charset="-128"/>
                <a:ea typeface="Meiryo UI" panose="020B0604030504040204" pitchFamily="50" charset="-128"/>
              </a:rPr>
              <a:t>とは、発電契約者が小売電気事業等のために発電した電気を当社が受電し、当社が維持および運用する供給設備を介して、同時に、その受電した場所において、当該発電契約者に、当該発電契約者が</a:t>
            </a:r>
            <a:r>
              <a:rPr lang="ja-JP" altLang="en-US" b="1" dirty="0">
                <a:solidFill>
                  <a:schemeClr val="tx1"/>
                </a:solidFill>
                <a:latin typeface="Meiryo UI" panose="020B0604030504040204" pitchFamily="50" charset="-128"/>
                <a:ea typeface="Meiryo UI" panose="020B0604030504040204" pitchFamily="50" charset="-128"/>
              </a:rPr>
              <a:t>あらかじめ当社に申し出た量の電気を供給すること</a:t>
            </a:r>
            <a:r>
              <a:rPr lang="ja-JP" altLang="en-US" dirty="0">
                <a:solidFill>
                  <a:schemeClr val="tx1"/>
                </a:solidFill>
                <a:latin typeface="Meiryo UI" panose="020B0604030504040204" pitchFamily="50" charset="-128"/>
                <a:ea typeface="Meiryo UI" panose="020B0604030504040204" pitchFamily="50" charset="-128"/>
              </a:rPr>
              <a:t>をいいます。</a:t>
            </a:r>
            <a:endParaRPr lang="en-US" altLang="ja-JP" dirty="0">
              <a:solidFill>
                <a:schemeClr val="tx1"/>
              </a:solidFill>
              <a:latin typeface="Meiryo UI" panose="020B0604030504040204" pitchFamily="50" charset="-128"/>
              <a:ea typeface="Meiryo UI" panose="020B0604030504040204" pitchFamily="50" charset="-128"/>
            </a:endParaRPr>
          </a:p>
        </p:txBody>
      </p:sp>
      <p:grpSp>
        <p:nvGrpSpPr>
          <p:cNvPr id="299" name="グループ化 298">
            <a:extLst>
              <a:ext uri="{FF2B5EF4-FFF2-40B4-BE49-F238E27FC236}">
                <a16:creationId xmlns:a16="http://schemas.microsoft.com/office/drawing/2014/main" id="{1EA33ACE-BCD0-4A75-AD47-AD9B1559EB34}"/>
              </a:ext>
            </a:extLst>
          </p:cNvPr>
          <p:cNvGrpSpPr/>
          <p:nvPr/>
        </p:nvGrpSpPr>
        <p:grpSpPr>
          <a:xfrm>
            <a:off x="288896" y="2453651"/>
            <a:ext cx="9342784" cy="3075319"/>
            <a:chOff x="352404" y="2381771"/>
            <a:chExt cx="9083615" cy="4182934"/>
          </a:xfrm>
        </p:grpSpPr>
        <p:sp>
          <p:nvSpPr>
            <p:cNvPr id="300" name="四角形: 角を丸くする 299">
              <a:extLst>
                <a:ext uri="{FF2B5EF4-FFF2-40B4-BE49-F238E27FC236}">
                  <a16:creationId xmlns:a16="http://schemas.microsoft.com/office/drawing/2014/main" id="{8626D0D2-E6D9-41E4-887F-B606911B342C}"/>
                </a:ext>
              </a:extLst>
            </p:cNvPr>
            <p:cNvSpPr/>
            <p:nvPr/>
          </p:nvSpPr>
          <p:spPr>
            <a:xfrm>
              <a:off x="352404" y="2404763"/>
              <a:ext cx="9083615" cy="41599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1" name="グループ化 300">
              <a:extLst>
                <a:ext uri="{FF2B5EF4-FFF2-40B4-BE49-F238E27FC236}">
                  <a16:creationId xmlns:a16="http://schemas.microsoft.com/office/drawing/2014/main" id="{FEB0FB05-BBE7-4CC9-83C1-C2604E0EAED9}"/>
                </a:ext>
              </a:extLst>
            </p:cNvPr>
            <p:cNvGrpSpPr/>
            <p:nvPr/>
          </p:nvGrpSpPr>
          <p:grpSpPr>
            <a:xfrm>
              <a:off x="800949" y="2381771"/>
              <a:ext cx="8444651" cy="4105295"/>
              <a:chOff x="1578037" y="979186"/>
              <a:chExt cx="5995060" cy="3176885"/>
            </a:xfrm>
          </p:grpSpPr>
          <p:sp>
            <p:nvSpPr>
              <p:cNvPr id="456" name="テキスト ボックス 6">
                <a:extLst>
                  <a:ext uri="{FF2B5EF4-FFF2-40B4-BE49-F238E27FC236}">
                    <a16:creationId xmlns:a16="http://schemas.microsoft.com/office/drawing/2014/main" id="{E7960C03-51EC-4A92-BC59-576A649E117F}"/>
                  </a:ext>
                </a:extLst>
              </p:cNvPr>
              <p:cNvSpPr txBox="1">
                <a:spLocks noChangeArrowheads="1"/>
              </p:cNvSpPr>
              <p:nvPr/>
            </p:nvSpPr>
            <p:spPr bwMode="auto">
              <a:xfrm>
                <a:off x="6190044" y="2209099"/>
                <a:ext cx="859425" cy="3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2000" b="1" i="0" u="none" strike="noStrike" kern="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rPr>
                  <a:t>接続供給</a:t>
                </a:r>
              </a:p>
            </p:txBody>
          </p:sp>
          <p:sp>
            <p:nvSpPr>
              <p:cNvPr id="302" name="正方形/長方形 301">
                <a:extLst>
                  <a:ext uri="{FF2B5EF4-FFF2-40B4-BE49-F238E27FC236}">
                    <a16:creationId xmlns:a16="http://schemas.microsoft.com/office/drawing/2014/main" id="{FD6F3E7D-2C22-4E9E-B628-D41CECDB8873}"/>
                  </a:ext>
                </a:extLst>
              </p:cNvPr>
              <p:cNvSpPr/>
              <p:nvPr/>
            </p:nvSpPr>
            <p:spPr>
              <a:xfrm>
                <a:off x="1699874" y="2082210"/>
                <a:ext cx="1282226" cy="202447"/>
              </a:xfrm>
              <a:prstGeom prst="rect">
                <a:avLst/>
              </a:prstGeom>
            </p:spPr>
            <p:txBody>
              <a:bodyPr wrap="square">
                <a:spAutoFit/>
              </a:bodyPr>
              <a:lstStyle/>
              <a:p>
                <a:pPr algn="ctr"/>
                <a:r>
                  <a:rPr lang="ja-JP" altLang="en-US" sz="1050" dirty="0">
                    <a:solidFill>
                      <a:srgbClr val="000000"/>
                    </a:solidFill>
                    <a:latin typeface="Meiryo UI" panose="020B0604030504040204" pitchFamily="50" charset="-128"/>
                    <a:ea typeface="Meiryo UI" panose="020B0604030504040204" pitchFamily="50" charset="-128"/>
                  </a:rPr>
                  <a:t>電気をつくる場所</a:t>
                </a:r>
              </a:p>
            </p:txBody>
          </p:sp>
          <p:sp>
            <p:nvSpPr>
              <p:cNvPr id="303" name="正方形/長方形 302">
                <a:extLst>
                  <a:ext uri="{FF2B5EF4-FFF2-40B4-BE49-F238E27FC236}">
                    <a16:creationId xmlns:a16="http://schemas.microsoft.com/office/drawing/2014/main" id="{D3340855-3249-4182-AB43-34966B555DC1}"/>
                  </a:ext>
                </a:extLst>
              </p:cNvPr>
              <p:cNvSpPr/>
              <p:nvPr/>
            </p:nvSpPr>
            <p:spPr>
              <a:xfrm>
                <a:off x="5965777" y="2070298"/>
                <a:ext cx="1282226" cy="202447"/>
              </a:xfrm>
              <a:prstGeom prst="rect">
                <a:avLst/>
              </a:prstGeom>
            </p:spPr>
            <p:txBody>
              <a:bodyPr wrap="square">
                <a:spAutoFit/>
              </a:bodyPr>
              <a:lstStyle/>
              <a:p>
                <a:pPr algn="ctr"/>
                <a:r>
                  <a:rPr lang="ja-JP" altLang="en-US" sz="1050" dirty="0">
                    <a:solidFill>
                      <a:srgbClr val="000000"/>
                    </a:solidFill>
                    <a:latin typeface="Meiryo UI" panose="020B0604030504040204" pitchFamily="50" charset="-128"/>
                    <a:ea typeface="Meiryo UI" panose="020B0604030504040204" pitchFamily="50" charset="-128"/>
                  </a:rPr>
                  <a:t>電気をつかう場所</a:t>
                </a:r>
              </a:p>
            </p:txBody>
          </p:sp>
          <p:sp>
            <p:nvSpPr>
              <p:cNvPr id="304" name="Freeform 211">
                <a:extLst>
                  <a:ext uri="{FF2B5EF4-FFF2-40B4-BE49-F238E27FC236}">
                    <a16:creationId xmlns:a16="http://schemas.microsoft.com/office/drawing/2014/main" id="{F6D394A9-7BEB-41F3-B4B3-D24985437107}"/>
                  </a:ext>
                </a:extLst>
              </p:cNvPr>
              <p:cNvSpPr>
                <a:spLocks/>
              </p:cNvSpPr>
              <p:nvPr/>
            </p:nvSpPr>
            <p:spPr bwMode="auto">
              <a:xfrm>
                <a:off x="4847786" y="2550655"/>
                <a:ext cx="438299" cy="452004"/>
              </a:xfrm>
              <a:custGeom>
                <a:avLst/>
                <a:gdLst>
                  <a:gd name="T0" fmla="*/ 2 w 438"/>
                  <a:gd name="T1" fmla="*/ 0 h 626"/>
                  <a:gd name="T2" fmla="*/ 2 w 438"/>
                  <a:gd name="T3" fmla="*/ 0 h 626"/>
                  <a:gd name="T4" fmla="*/ 2 w 438"/>
                  <a:gd name="T5" fmla="*/ 2 h 626"/>
                  <a:gd name="T6" fmla="*/ 2 w 438"/>
                  <a:gd name="T7" fmla="*/ 2 h 626"/>
                  <a:gd name="T8" fmla="*/ 2 w 438"/>
                  <a:gd name="T9" fmla="*/ 2 h 626"/>
                  <a:gd name="T10" fmla="*/ 2 w 438"/>
                  <a:gd name="T11" fmla="*/ 2 h 626"/>
                  <a:gd name="T12" fmla="*/ 2 w 438"/>
                  <a:gd name="T13" fmla="*/ 2 h 626"/>
                  <a:gd name="T14" fmla="*/ 2 w 438"/>
                  <a:gd name="T15" fmla="*/ 2 h 626"/>
                  <a:gd name="T16" fmla="*/ 2 w 438"/>
                  <a:gd name="T17" fmla="*/ 2 h 626"/>
                  <a:gd name="T18" fmla="*/ 2 w 438"/>
                  <a:gd name="T19" fmla="*/ 2 h 626"/>
                  <a:gd name="T20" fmla="*/ 2 w 438"/>
                  <a:gd name="T21" fmla="*/ 2 h 626"/>
                  <a:gd name="T22" fmla="*/ 2 w 438"/>
                  <a:gd name="T23" fmla="*/ 2 h 626"/>
                  <a:gd name="T24" fmla="*/ 2 w 438"/>
                  <a:gd name="T25" fmla="*/ 2 h 626"/>
                  <a:gd name="T26" fmla="*/ 2 w 438"/>
                  <a:gd name="T27" fmla="*/ 2 h 626"/>
                  <a:gd name="T28" fmla="*/ 0 w 438"/>
                  <a:gd name="T29" fmla="*/ 2 h 626"/>
                  <a:gd name="T30" fmla="*/ 2 w 438"/>
                  <a:gd name="T31" fmla="*/ 2 h 626"/>
                  <a:gd name="T32" fmla="*/ 2 w 438"/>
                  <a:gd name="T33" fmla="*/ 2 h 626"/>
                  <a:gd name="T34" fmla="*/ 2 w 438"/>
                  <a:gd name="T35" fmla="*/ 2 h 626"/>
                  <a:gd name="T36" fmla="*/ 2 w 438"/>
                  <a:gd name="T37" fmla="*/ 2 h 626"/>
                  <a:gd name="T38" fmla="*/ 2 w 438"/>
                  <a:gd name="T39" fmla="*/ 2 h 626"/>
                  <a:gd name="T40" fmla="*/ 2 w 438"/>
                  <a:gd name="T41" fmla="*/ 0 h 6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8" h="626">
                    <a:moveTo>
                      <a:pt x="39" y="0"/>
                    </a:moveTo>
                    <a:lnTo>
                      <a:pt x="404" y="0"/>
                    </a:lnTo>
                    <a:lnTo>
                      <a:pt x="275" y="72"/>
                    </a:lnTo>
                    <a:lnTo>
                      <a:pt x="275" y="92"/>
                    </a:lnTo>
                    <a:lnTo>
                      <a:pt x="428" y="146"/>
                    </a:lnTo>
                    <a:lnTo>
                      <a:pt x="275" y="146"/>
                    </a:lnTo>
                    <a:lnTo>
                      <a:pt x="275" y="210"/>
                    </a:lnTo>
                    <a:lnTo>
                      <a:pt x="438" y="279"/>
                    </a:lnTo>
                    <a:lnTo>
                      <a:pt x="273" y="279"/>
                    </a:lnTo>
                    <a:lnTo>
                      <a:pt x="387" y="624"/>
                    </a:lnTo>
                    <a:lnTo>
                      <a:pt x="281" y="584"/>
                    </a:lnTo>
                    <a:lnTo>
                      <a:pt x="159" y="584"/>
                    </a:lnTo>
                    <a:lnTo>
                      <a:pt x="53" y="626"/>
                    </a:lnTo>
                    <a:lnTo>
                      <a:pt x="164" y="281"/>
                    </a:lnTo>
                    <a:lnTo>
                      <a:pt x="0" y="282"/>
                    </a:lnTo>
                    <a:lnTo>
                      <a:pt x="164" y="212"/>
                    </a:lnTo>
                    <a:lnTo>
                      <a:pt x="164" y="146"/>
                    </a:lnTo>
                    <a:lnTo>
                      <a:pt x="9" y="146"/>
                    </a:lnTo>
                    <a:lnTo>
                      <a:pt x="164" y="90"/>
                    </a:lnTo>
                    <a:lnTo>
                      <a:pt x="164" y="71"/>
                    </a:lnTo>
                    <a:lnTo>
                      <a:pt x="39" y="0"/>
                    </a:lnTo>
                    <a:close/>
                  </a:path>
                </a:pathLst>
              </a:custGeom>
              <a:solidFill>
                <a:srgbClr val="FFFFFF"/>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05" name="Line 210">
                <a:extLst>
                  <a:ext uri="{FF2B5EF4-FFF2-40B4-BE49-F238E27FC236}">
                    <a16:creationId xmlns:a16="http://schemas.microsoft.com/office/drawing/2014/main" id="{627D1EAB-A459-45D7-82A2-E7FC1E51CE2F}"/>
                  </a:ext>
                </a:extLst>
              </p:cNvPr>
              <p:cNvSpPr>
                <a:spLocks noChangeShapeType="1"/>
              </p:cNvSpPr>
              <p:nvPr/>
            </p:nvSpPr>
            <p:spPr bwMode="auto">
              <a:xfrm>
                <a:off x="5011649" y="2550655"/>
                <a:ext cx="0" cy="20345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06" name="Line 209">
                <a:extLst>
                  <a:ext uri="{FF2B5EF4-FFF2-40B4-BE49-F238E27FC236}">
                    <a16:creationId xmlns:a16="http://schemas.microsoft.com/office/drawing/2014/main" id="{F882618F-0871-48A3-8A18-6C745956C23F}"/>
                  </a:ext>
                </a:extLst>
              </p:cNvPr>
              <p:cNvSpPr>
                <a:spLocks noChangeShapeType="1"/>
              </p:cNvSpPr>
              <p:nvPr/>
            </p:nvSpPr>
            <p:spPr bwMode="auto">
              <a:xfrm>
                <a:off x="5122222" y="2550655"/>
                <a:ext cx="0" cy="20345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07" name="Line 208">
                <a:extLst>
                  <a:ext uri="{FF2B5EF4-FFF2-40B4-BE49-F238E27FC236}">
                    <a16:creationId xmlns:a16="http://schemas.microsoft.com/office/drawing/2014/main" id="{17D93EA2-212C-4DD1-ADDC-5BE3256ACB37}"/>
                  </a:ext>
                </a:extLst>
              </p:cNvPr>
              <p:cNvSpPr>
                <a:spLocks noChangeShapeType="1"/>
              </p:cNvSpPr>
              <p:nvPr/>
            </p:nvSpPr>
            <p:spPr bwMode="auto">
              <a:xfrm>
                <a:off x="5007652" y="2602477"/>
                <a:ext cx="115903"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08" name="Line 207">
                <a:extLst>
                  <a:ext uri="{FF2B5EF4-FFF2-40B4-BE49-F238E27FC236}">
                    <a16:creationId xmlns:a16="http://schemas.microsoft.com/office/drawing/2014/main" id="{5621475B-0B69-4F92-9B52-8AB5BE976FFA}"/>
                  </a:ext>
                </a:extLst>
              </p:cNvPr>
              <p:cNvSpPr>
                <a:spLocks noChangeShapeType="1"/>
              </p:cNvSpPr>
              <p:nvPr/>
            </p:nvSpPr>
            <p:spPr bwMode="auto">
              <a:xfrm>
                <a:off x="5007652" y="2616872"/>
                <a:ext cx="115903"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09" name="Line 206">
                <a:extLst>
                  <a:ext uri="{FF2B5EF4-FFF2-40B4-BE49-F238E27FC236}">
                    <a16:creationId xmlns:a16="http://schemas.microsoft.com/office/drawing/2014/main" id="{0DC2D737-D251-4017-86E8-A4A05B36A1C6}"/>
                  </a:ext>
                </a:extLst>
              </p:cNvPr>
              <p:cNvSpPr>
                <a:spLocks noChangeShapeType="1"/>
              </p:cNvSpPr>
              <p:nvPr/>
            </p:nvSpPr>
            <p:spPr bwMode="auto">
              <a:xfrm>
                <a:off x="4853115" y="2656219"/>
                <a:ext cx="414319"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10" name="Line 205">
                <a:extLst>
                  <a:ext uri="{FF2B5EF4-FFF2-40B4-BE49-F238E27FC236}">
                    <a16:creationId xmlns:a16="http://schemas.microsoft.com/office/drawing/2014/main" id="{46252A87-07CE-4B65-BC11-573D96E9837F}"/>
                  </a:ext>
                </a:extLst>
              </p:cNvPr>
              <p:cNvSpPr>
                <a:spLocks noChangeShapeType="1"/>
              </p:cNvSpPr>
              <p:nvPr/>
            </p:nvSpPr>
            <p:spPr bwMode="auto">
              <a:xfrm>
                <a:off x="5007652" y="2704202"/>
                <a:ext cx="115903"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11" name="Line 204">
                <a:extLst>
                  <a:ext uri="{FF2B5EF4-FFF2-40B4-BE49-F238E27FC236}">
                    <a16:creationId xmlns:a16="http://schemas.microsoft.com/office/drawing/2014/main" id="{F921A1A3-F3B0-4688-9254-3EC0B4A5E230}"/>
                  </a:ext>
                </a:extLst>
              </p:cNvPr>
              <p:cNvSpPr>
                <a:spLocks noChangeShapeType="1"/>
              </p:cNvSpPr>
              <p:nvPr/>
            </p:nvSpPr>
            <p:spPr bwMode="auto">
              <a:xfrm>
                <a:off x="5010316" y="2753145"/>
                <a:ext cx="11723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12" name="Line 203">
                <a:extLst>
                  <a:ext uri="{FF2B5EF4-FFF2-40B4-BE49-F238E27FC236}">
                    <a16:creationId xmlns:a16="http://schemas.microsoft.com/office/drawing/2014/main" id="{92CF3C00-C2A5-459B-A823-6DF23443BE19}"/>
                  </a:ext>
                </a:extLst>
              </p:cNvPr>
              <p:cNvSpPr>
                <a:spLocks noChangeShapeType="1"/>
              </p:cNvSpPr>
              <p:nvPr/>
            </p:nvSpPr>
            <p:spPr bwMode="auto">
              <a:xfrm>
                <a:off x="4991665" y="2804967"/>
                <a:ext cx="150540"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13" name="Line 202">
                <a:extLst>
                  <a:ext uri="{FF2B5EF4-FFF2-40B4-BE49-F238E27FC236}">
                    <a16:creationId xmlns:a16="http://schemas.microsoft.com/office/drawing/2014/main" id="{065B6576-34EB-4382-8CCA-99DE2173B58E}"/>
                  </a:ext>
                </a:extLst>
              </p:cNvPr>
              <p:cNvSpPr>
                <a:spLocks noChangeShapeType="1"/>
              </p:cNvSpPr>
              <p:nvPr/>
            </p:nvSpPr>
            <p:spPr bwMode="auto">
              <a:xfrm>
                <a:off x="4966353" y="2859668"/>
                <a:ext cx="199832"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14" name="Line 201">
                <a:extLst>
                  <a:ext uri="{FF2B5EF4-FFF2-40B4-BE49-F238E27FC236}">
                    <a16:creationId xmlns:a16="http://schemas.microsoft.com/office/drawing/2014/main" id="{86883DF3-263D-4246-9A0B-B52A337901D9}"/>
                  </a:ext>
                </a:extLst>
              </p:cNvPr>
              <p:cNvSpPr>
                <a:spLocks noChangeShapeType="1"/>
              </p:cNvSpPr>
              <p:nvPr/>
            </p:nvSpPr>
            <p:spPr bwMode="auto">
              <a:xfrm>
                <a:off x="4942373" y="2917248"/>
                <a:ext cx="253121"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15" name="Line 200">
                <a:extLst>
                  <a:ext uri="{FF2B5EF4-FFF2-40B4-BE49-F238E27FC236}">
                    <a16:creationId xmlns:a16="http://schemas.microsoft.com/office/drawing/2014/main" id="{A9632BC7-C8E5-4351-89A0-913A958D8FAD}"/>
                  </a:ext>
                </a:extLst>
              </p:cNvPr>
              <p:cNvSpPr>
                <a:spLocks noChangeShapeType="1"/>
              </p:cNvSpPr>
              <p:nvPr/>
            </p:nvSpPr>
            <p:spPr bwMode="auto">
              <a:xfrm flipH="1">
                <a:off x="4962357" y="2552574"/>
                <a:ext cx="47960" cy="2879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16" name="Line 199">
                <a:extLst>
                  <a:ext uri="{FF2B5EF4-FFF2-40B4-BE49-F238E27FC236}">
                    <a16:creationId xmlns:a16="http://schemas.microsoft.com/office/drawing/2014/main" id="{624946DE-6581-4EE1-B4AE-F8FFFF1BD011}"/>
                  </a:ext>
                </a:extLst>
              </p:cNvPr>
              <p:cNvSpPr>
                <a:spLocks noChangeShapeType="1"/>
              </p:cNvSpPr>
              <p:nvPr/>
            </p:nvSpPr>
            <p:spPr bwMode="auto">
              <a:xfrm flipH="1">
                <a:off x="5014313" y="2552574"/>
                <a:ext cx="107909" cy="4990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17" name="Line 198">
                <a:extLst>
                  <a:ext uri="{FF2B5EF4-FFF2-40B4-BE49-F238E27FC236}">
                    <a16:creationId xmlns:a16="http://schemas.microsoft.com/office/drawing/2014/main" id="{7C63E239-0C15-4455-8F4B-8E0B477476BF}"/>
                  </a:ext>
                </a:extLst>
              </p:cNvPr>
              <p:cNvSpPr>
                <a:spLocks noChangeShapeType="1"/>
              </p:cNvSpPr>
              <p:nvPr/>
            </p:nvSpPr>
            <p:spPr bwMode="auto">
              <a:xfrm>
                <a:off x="5011649" y="2552574"/>
                <a:ext cx="110574" cy="4894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18" name="Line 197">
                <a:extLst>
                  <a:ext uri="{FF2B5EF4-FFF2-40B4-BE49-F238E27FC236}">
                    <a16:creationId xmlns:a16="http://schemas.microsoft.com/office/drawing/2014/main" id="{C3422527-8CE6-4721-8F52-8379AA84D44B}"/>
                  </a:ext>
                </a:extLst>
              </p:cNvPr>
              <p:cNvSpPr>
                <a:spLocks noChangeShapeType="1"/>
              </p:cNvSpPr>
              <p:nvPr/>
            </p:nvSpPr>
            <p:spPr bwMode="auto">
              <a:xfrm>
                <a:off x="5123555" y="2550655"/>
                <a:ext cx="47960" cy="31669"/>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19" name="Line 196">
                <a:extLst>
                  <a:ext uri="{FF2B5EF4-FFF2-40B4-BE49-F238E27FC236}">
                    <a16:creationId xmlns:a16="http://schemas.microsoft.com/office/drawing/2014/main" id="{C27452A2-9969-4E96-ABF9-C5C13455135E}"/>
                  </a:ext>
                </a:extLst>
              </p:cNvPr>
              <p:cNvSpPr>
                <a:spLocks noChangeShapeType="1"/>
              </p:cNvSpPr>
              <p:nvPr/>
            </p:nvSpPr>
            <p:spPr bwMode="auto">
              <a:xfrm flipH="1">
                <a:off x="4958360" y="2618791"/>
                <a:ext cx="51956" cy="3742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20" name="Line 195">
                <a:extLst>
                  <a:ext uri="{FF2B5EF4-FFF2-40B4-BE49-F238E27FC236}">
                    <a16:creationId xmlns:a16="http://schemas.microsoft.com/office/drawing/2014/main" id="{DB01400F-662E-491B-AFB4-80819FF78D60}"/>
                  </a:ext>
                </a:extLst>
              </p:cNvPr>
              <p:cNvSpPr>
                <a:spLocks noChangeShapeType="1"/>
              </p:cNvSpPr>
              <p:nvPr/>
            </p:nvSpPr>
            <p:spPr bwMode="auto">
              <a:xfrm>
                <a:off x="4931716" y="2634146"/>
                <a:ext cx="23980" cy="2207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21" name="Line 194">
                <a:extLst>
                  <a:ext uri="{FF2B5EF4-FFF2-40B4-BE49-F238E27FC236}">
                    <a16:creationId xmlns:a16="http://schemas.microsoft.com/office/drawing/2014/main" id="{67592A76-E269-479F-AC54-7FCA6C2AE677}"/>
                  </a:ext>
                </a:extLst>
              </p:cNvPr>
              <p:cNvSpPr>
                <a:spLocks noChangeShapeType="1"/>
              </p:cNvSpPr>
              <p:nvPr/>
            </p:nvSpPr>
            <p:spPr bwMode="auto">
              <a:xfrm>
                <a:off x="5126219" y="2616872"/>
                <a:ext cx="59950" cy="3742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22" name="Line 193">
                <a:extLst>
                  <a:ext uri="{FF2B5EF4-FFF2-40B4-BE49-F238E27FC236}">
                    <a16:creationId xmlns:a16="http://schemas.microsoft.com/office/drawing/2014/main" id="{FD2C74B0-0CC4-4CCB-804D-885337256CB2}"/>
                  </a:ext>
                </a:extLst>
              </p:cNvPr>
              <p:cNvSpPr>
                <a:spLocks noChangeShapeType="1"/>
              </p:cNvSpPr>
              <p:nvPr/>
            </p:nvSpPr>
            <p:spPr bwMode="auto">
              <a:xfrm flipH="1">
                <a:off x="5190165" y="2637025"/>
                <a:ext cx="11990" cy="17274"/>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23" name="Line 192">
                <a:extLst>
                  <a:ext uri="{FF2B5EF4-FFF2-40B4-BE49-F238E27FC236}">
                    <a16:creationId xmlns:a16="http://schemas.microsoft.com/office/drawing/2014/main" id="{59368E72-423B-47E6-9E11-680A62C09C69}"/>
                  </a:ext>
                </a:extLst>
              </p:cNvPr>
              <p:cNvSpPr>
                <a:spLocks noChangeShapeType="1"/>
              </p:cNvSpPr>
              <p:nvPr/>
            </p:nvSpPr>
            <p:spPr bwMode="auto">
              <a:xfrm>
                <a:off x="5011649" y="2616872"/>
                <a:ext cx="110574" cy="39346"/>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24" name="Line 191">
                <a:extLst>
                  <a:ext uri="{FF2B5EF4-FFF2-40B4-BE49-F238E27FC236}">
                    <a16:creationId xmlns:a16="http://schemas.microsoft.com/office/drawing/2014/main" id="{8FB35611-5DA2-4BBE-9EC8-BE5AAB088B18}"/>
                  </a:ext>
                </a:extLst>
              </p:cNvPr>
              <p:cNvSpPr>
                <a:spLocks noChangeShapeType="1"/>
              </p:cNvSpPr>
              <p:nvPr/>
            </p:nvSpPr>
            <p:spPr bwMode="auto">
              <a:xfrm flipH="1">
                <a:off x="5010316" y="2615912"/>
                <a:ext cx="111906" cy="40306"/>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25" name="Line 190">
                <a:extLst>
                  <a:ext uri="{FF2B5EF4-FFF2-40B4-BE49-F238E27FC236}">
                    <a16:creationId xmlns:a16="http://schemas.microsoft.com/office/drawing/2014/main" id="{06660783-CB94-4C42-806D-1EE3120D02FC}"/>
                  </a:ext>
                </a:extLst>
              </p:cNvPr>
              <p:cNvSpPr>
                <a:spLocks noChangeShapeType="1"/>
              </p:cNvSpPr>
              <p:nvPr/>
            </p:nvSpPr>
            <p:spPr bwMode="auto">
              <a:xfrm>
                <a:off x="5018310" y="2657178"/>
                <a:ext cx="99916" cy="4318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26" name="Line 189">
                <a:extLst>
                  <a:ext uri="{FF2B5EF4-FFF2-40B4-BE49-F238E27FC236}">
                    <a16:creationId xmlns:a16="http://schemas.microsoft.com/office/drawing/2014/main" id="{4D4B7829-D387-4F6A-A5D2-15FC9BFF0920}"/>
                  </a:ext>
                </a:extLst>
              </p:cNvPr>
              <p:cNvSpPr>
                <a:spLocks noChangeShapeType="1"/>
              </p:cNvSpPr>
              <p:nvPr/>
            </p:nvSpPr>
            <p:spPr bwMode="auto">
              <a:xfrm flipH="1">
                <a:off x="5007652" y="2657178"/>
                <a:ext cx="111906" cy="45104"/>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27" name="Line 188">
                <a:extLst>
                  <a:ext uri="{FF2B5EF4-FFF2-40B4-BE49-F238E27FC236}">
                    <a16:creationId xmlns:a16="http://schemas.microsoft.com/office/drawing/2014/main" id="{B645999D-F011-47AE-B21B-619FD00E5D3D}"/>
                  </a:ext>
                </a:extLst>
              </p:cNvPr>
              <p:cNvSpPr>
                <a:spLocks noChangeShapeType="1"/>
              </p:cNvSpPr>
              <p:nvPr/>
            </p:nvSpPr>
            <p:spPr bwMode="auto">
              <a:xfrm flipH="1">
                <a:off x="5015645" y="2705162"/>
                <a:ext cx="102581" cy="46064"/>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28" name="Line 187">
                <a:extLst>
                  <a:ext uri="{FF2B5EF4-FFF2-40B4-BE49-F238E27FC236}">
                    <a16:creationId xmlns:a16="http://schemas.microsoft.com/office/drawing/2014/main" id="{D384576F-2D9E-4806-8F2A-1E70FB721BE7}"/>
                  </a:ext>
                </a:extLst>
              </p:cNvPr>
              <p:cNvSpPr>
                <a:spLocks noChangeShapeType="1"/>
              </p:cNvSpPr>
              <p:nvPr/>
            </p:nvSpPr>
            <p:spPr bwMode="auto">
              <a:xfrm>
                <a:off x="5014313" y="2705162"/>
                <a:ext cx="109242" cy="45104"/>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29" name="Line 186">
                <a:extLst>
                  <a:ext uri="{FF2B5EF4-FFF2-40B4-BE49-F238E27FC236}">
                    <a16:creationId xmlns:a16="http://schemas.microsoft.com/office/drawing/2014/main" id="{CCFB2F06-2E53-4328-ABE1-45AB2E649995}"/>
                  </a:ext>
                </a:extLst>
              </p:cNvPr>
              <p:cNvSpPr>
                <a:spLocks noChangeShapeType="1"/>
              </p:cNvSpPr>
              <p:nvPr/>
            </p:nvSpPr>
            <p:spPr bwMode="auto">
              <a:xfrm>
                <a:off x="4890417" y="2738750"/>
                <a:ext cx="22648" cy="12476"/>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30" name="Line 185">
                <a:extLst>
                  <a:ext uri="{FF2B5EF4-FFF2-40B4-BE49-F238E27FC236}">
                    <a16:creationId xmlns:a16="http://schemas.microsoft.com/office/drawing/2014/main" id="{B40A9643-B2A7-438E-A7AA-48F0C99DBDCD}"/>
                  </a:ext>
                </a:extLst>
              </p:cNvPr>
              <p:cNvSpPr>
                <a:spLocks noChangeShapeType="1"/>
              </p:cNvSpPr>
              <p:nvPr/>
            </p:nvSpPr>
            <p:spPr bwMode="auto">
              <a:xfrm flipH="1">
                <a:off x="4910400" y="2732032"/>
                <a:ext cx="15987" cy="18234"/>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31" name="Line 184">
                <a:extLst>
                  <a:ext uri="{FF2B5EF4-FFF2-40B4-BE49-F238E27FC236}">
                    <a16:creationId xmlns:a16="http://schemas.microsoft.com/office/drawing/2014/main" id="{3FBE644D-2716-404F-B8EF-7A50A9221A93}"/>
                  </a:ext>
                </a:extLst>
              </p:cNvPr>
              <p:cNvSpPr>
                <a:spLocks noChangeShapeType="1"/>
              </p:cNvSpPr>
              <p:nvPr/>
            </p:nvSpPr>
            <p:spPr bwMode="auto">
              <a:xfrm>
                <a:off x="4926387" y="2731073"/>
                <a:ext cx="23980" cy="2015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32" name="Line 183">
                <a:extLst>
                  <a:ext uri="{FF2B5EF4-FFF2-40B4-BE49-F238E27FC236}">
                    <a16:creationId xmlns:a16="http://schemas.microsoft.com/office/drawing/2014/main" id="{7EC7AC22-AD83-45CF-8621-A1BF31DFA579}"/>
                  </a:ext>
                </a:extLst>
              </p:cNvPr>
              <p:cNvSpPr>
                <a:spLocks noChangeShapeType="1"/>
              </p:cNvSpPr>
              <p:nvPr/>
            </p:nvSpPr>
            <p:spPr bwMode="auto">
              <a:xfrm flipH="1">
                <a:off x="4950367" y="2705162"/>
                <a:ext cx="55953" cy="45104"/>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33" name="Line 182">
                <a:extLst>
                  <a:ext uri="{FF2B5EF4-FFF2-40B4-BE49-F238E27FC236}">
                    <a16:creationId xmlns:a16="http://schemas.microsoft.com/office/drawing/2014/main" id="{276CB5FF-01EC-41D2-8E24-0E058F88E7B7}"/>
                  </a:ext>
                </a:extLst>
              </p:cNvPr>
              <p:cNvSpPr>
                <a:spLocks noChangeShapeType="1"/>
              </p:cNvSpPr>
              <p:nvPr/>
            </p:nvSpPr>
            <p:spPr bwMode="auto">
              <a:xfrm>
                <a:off x="5130216" y="2707081"/>
                <a:ext cx="61282" cy="46064"/>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34" name="Line 181">
                <a:extLst>
                  <a:ext uri="{FF2B5EF4-FFF2-40B4-BE49-F238E27FC236}">
                    <a16:creationId xmlns:a16="http://schemas.microsoft.com/office/drawing/2014/main" id="{D28D54D0-1061-446D-913D-D9C9961289A1}"/>
                  </a:ext>
                </a:extLst>
              </p:cNvPr>
              <p:cNvSpPr>
                <a:spLocks noChangeShapeType="1"/>
              </p:cNvSpPr>
              <p:nvPr/>
            </p:nvSpPr>
            <p:spPr bwMode="auto">
              <a:xfrm flipH="1">
                <a:off x="5191498" y="2727234"/>
                <a:ext cx="18651" cy="2303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35" name="Line 180">
                <a:extLst>
                  <a:ext uri="{FF2B5EF4-FFF2-40B4-BE49-F238E27FC236}">
                    <a16:creationId xmlns:a16="http://schemas.microsoft.com/office/drawing/2014/main" id="{FF494A6D-A203-4152-8D29-F8D3CAA2A109}"/>
                  </a:ext>
                </a:extLst>
              </p:cNvPr>
              <p:cNvSpPr>
                <a:spLocks noChangeShapeType="1"/>
              </p:cNvSpPr>
              <p:nvPr/>
            </p:nvSpPr>
            <p:spPr bwMode="auto">
              <a:xfrm>
                <a:off x="5207484" y="2729153"/>
                <a:ext cx="23980" cy="2111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36" name="Line 179">
                <a:extLst>
                  <a:ext uri="{FF2B5EF4-FFF2-40B4-BE49-F238E27FC236}">
                    <a16:creationId xmlns:a16="http://schemas.microsoft.com/office/drawing/2014/main" id="{63B3965E-4648-4B06-A51F-C2A8EDB997B6}"/>
                  </a:ext>
                </a:extLst>
              </p:cNvPr>
              <p:cNvSpPr>
                <a:spLocks noChangeShapeType="1"/>
              </p:cNvSpPr>
              <p:nvPr/>
            </p:nvSpPr>
            <p:spPr bwMode="auto">
              <a:xfrm flipH="1">
                <a:off x="5232796" y="2738750"/>
                <a:ext cx="18651" cy="10556"/>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37" name="Line 178">
                <a:extLst>
                  <a:ext uri="{FF2B5EF4-FFF2-40B4-BE49-F238E27FC236}">
                    <a16:creationId xmlns:a16="http://schemas.microsoft.com/office/drawing/2014/main" id="{A1A65FB3-D4B6-4E2C-9B71-FB4E25AC9075}"/>
                  </a:ext>
                </a:extLst>
              </p:cNvPr>
              <p:cNvSpPr>
                <a:spLocks noChangeShapeType="1"/>
              </p:cNvSpPr>
              <p:nvPr/>
            </p:nvSpPr>
            <p:spPr bwMode="auto">
              <a:xfrm flipH="1">
                <a:off x="4991665" y="2754105"/>
                <a:ext cx="126561" cy="4894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38" name="Line 177">
                <a:extLst>
                  <a:ext uri="{FF2B5EF4-FFF2-40B4-BE49-F238E27FC236}">
                    <a16:creationId xmlns:a16="http://schemas.microsoft.com/office/drawing/2014/main" id="{98C29722-1A2C-41F7-AD86-70D7D4E2F7FB}"/>
                  </a:ext>
                </a:extLst>
              </p:cNvPr>
              <p:cNvSpPr>
                <a:spLocks noChangeShapeType="1"/>
              </p:cNvSpPr>
              <p:nvPr/>
            </p:nvSpPr>
            <p:spPr bwMode="auto">
              <a:xfrm>
                <a:off x="5015645" y="2753145"/>
                <a:ext cx="126561" cy="4894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39" name="Line 176">
                <a:extLst>
                  <a:ext uri="{FF2B5EF4-FFF2-40B4-BE49-F238E27FC236}">
                    <a16:creationId xmlns:a16="http://schemas.microsoft.com/office/drawing/2014/main" id="{A3B7ADF8-7551-40E4-8B88-61FB5F80A985}"/>
                  </a:ext>
                </a:extLst>
              </p:cNvPr>
              <p:cNvSpPr>
                <a:spLocks noChangeShapeType="1"/>
              </p:cNvSpPr>
              <p:nvPr/>
            </p:nvSpPr>
            <p:spPr bwMode="auto">
              <a:xfrm flipH="1">
                <a:off x="4966353" y="2804967"/>
                <a:ext cx="177185" cy="5470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40" name="Line 175">
                <a:extLst>
                  <a:ext uri="{FF2B5EF4-FFF2-40B4-BE49-F238E27FC236}">
                    <a16:creationId xmlns:a16="http://schemas.microsoft.com/office/drawing/2014/main" id="{4D3BC64F-CEFE-43E7-A16C-2EC009DFBFA2}"/>
                  </a:ext>
                </a:extLst>
              </p:cNvPr>
              <p:cNvSpPr>
                <a:spLocks noChangeShapeType="1"/>
              </p:cNvSpPr>
              <p:nvPr/>
            </p:nvSpPr>
            <p:spPr bwMode="auto">
              <a:xfrm>
                <a:off x="4990333" y="2805927"/>
                <a:ext cx="173188" cy="5278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41" name="Line 174">
                <a:extLst>
                  <a:ext uri="{FF2B5EF4-FFF2-40B4-BE49-F238E27FC236}">
                    <a16:creationId xmlns:a16="http://schemas.microsoft.com/office/drawing/2014/main" id="{66176012-A63F-4D9F-A507-0C6892E3E4DD}"/>
                  </a:ext>
                </a:extLst>
              </p:cNvPr>
              <p:cNvSpPr>
                <a:spLocks noChangeShapeType="1"/>
              </p:cNvSpPr>
              <p:nvPr/>
            </p:nvSpPr>
            <p:spPr bwMode="auto">
              <a:xfrm flipH="1">
                <a:off x="5067602" y="2859668"/>
                <a:ext cx="98584" cy="5662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42" name="Line 173">
                <a:extLst>
                  <a:ext uri="{FF2B5EF4-FFF2-40B4-BE49-F238E27FC236}">
                    <a16:creationId xmlns:a16="http://schemas.microsoft.com/office/drawing/2014/main" id="{8DF60049-D26B-4245-8481-7F33F98D6F18}"/>
                  </a:ext>
                </a:extLst>
              </p:cNvPr>
              <p:cNvSpPr>
                <a:spLocks noChangeShapeType="1"/>
              </p:cNvSpPr>
              <p:nvPr/>
            </p:nvSpPr>
            <p:spPr bwMode="auto">
              <a:xfrm>
                <a:off x="4970350" y="2862547"/>
                <a:ext cx="95920" cy="5374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43" name="Line 172">
                <a:extLst>
                  <a:ext uri="{FF2B5EF4-FFF2-40B4-BE49-F238E27FC236}">
                    <a16:creationId xmlns:a16="http://schemas.microsoft.com/office/drawing/2014/main" id="{6432C8B5-41A5-4086-A075-E1E036416EA1}"/>
                  </a:ext>
                </a:extLst>
              </p:cNvPr>
              <p:cNvSpPr>
                <a:spLocks noChangeShapeType="1"/>
              </p:cNvSpPr>
              <p:nvPr/>
            </p:nvSpPr>
            <p:spPr bwMode="auto">
              <a:xfrm flipH="1">
                <a:off x="4899742" y="2919168"/>
                <a:ext cx="291755" cy="8349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44" name="Line 171">
                <a:extLst>
                  <a:ext uri="{FF2B5EF4-FFF2-40B4-BE49-F238E27FC236}">
                    <a16:creationId xmlns:a16="http://schemas.microsoft.com/office/drawing/2014/main" id="{9480C398-4366-47C8-90DE-BAFEC7580F0F}"/>
                  </a:ext>
                </a:extLst>
              </p:cNvPr>
              <p:cNvSpPr>
                <a:spLocks noChangeShapeType="1"/>
              </p:cNvSpPr>
              <p:nvPr/>
            </p:nvSpPr>
            <p:spPr bwMode="auto">
              <a:xfrm>
                <a:off x="4939709" y="2920127"/>
                <a:ext cx="295752" cy="8061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pic>
            <p:nvPicPr>
              <p:cNvPr id="345" name="Picture 126" descr="ビル">
                <a:extLst>
                  <a:ext uri="{FF2B5EF4-FFF2-40B4-BE49-F238E27FC236}">
                    <a16:creationId xmlns:a16="http://schemas.microsoft.com/office/drawing/2014/main" id="{A1F7D07C-14AB-45C4-9CDC-31B4C8B345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451" y="2585694"/>
                <a:ext cx="832441" cy="42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 name="Freeform 123">
                <a:extLst>
                  <a:ext uri="{FF2B5EF4-FFF2-40B4-BE49-F238E27FC236}">
                    <a16:creationId xmlns:a16="http://schemas.microsoft.com/office/drawing/2014/main" id="{201D33D0-4C8A-42E8-8ADD-EE558095CFC5}"/>
                  </a:ext>
                </a:extLst>
              </p:cNvPr>
              <p:cNvSpPr>
                <a:spLocks/>
              </p:cNvSpPr>
              <p:nvPr/>
            </p:nvSpPr>
            <p:spPr bwMode="auto">
              <a:xfrm>
                <a:off x="1870549" y="2749210"/>
                <a:ext cx="79750" cy="81621"/>
              </a:xfrm>
              <a:custGeom>
                <a:avLst/>
                <a:gdLst>
                  <a:gd name="T0" fmla="*/ 69 w 69"/>
                  <a:gd name="T1" fmla="*/ 56 h 99"/>
                  <a:gd name="T2" fmla="*/ 0 w 69"/>
                  <a:gd name="T3" fmla="*/ 99 h 99"/>
                  <a:gd name="T4" fmla="*/ 0 w 69"/>
                  <a:gd name="T5" fmla="*/ 25 h 99"/>
                  <a:gd name="T6" fmla="*/ 2 w 69"/>
                  <a:gd name="T7" fmla="*/ 0 h 99"/>
                  <a:gd name="T8" fmla="*/ 69 w 69"/>
                  <a:gd name="T9" fmla="*/ 1 h 99"/>
                  <a:gd name="T10" fmla="*/ 69 w 69"/>
                  <a:gd name="T11" fmla="*/ 56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99">
                    <a:moveTo>
                      <a:pt x="69" y="56"/>
                    </a:moveTo>
                    <a:lnTo>
                      <a:pt x="0" y="99"/>
                    </a:lnTo>
                    <a:lnTo>
                      <a:pt x="0" y="25"/>
                    </a:lnTo>
                    <a:lnTo>
                      <a:pt x="2" y="0"/>
                    </a:lnTo>
                    <a:lnTo>
                      <a:pt x="69" y="1"/>
                    </a:lnTo>
                    <a:lnTo>
                      <a:pt x="69" y="5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47" name="Freeform 122">
                <a:extLst>
                  <a:ext uri="{FF2B5EF4-FFF2-40B4-BE49-F238E27FC236}">
                    <a16:creationId xmlns:a16="http://schemas.microsoft.com/office/drawing/2014/main" id="{F8474690-9DBF-4CC4-8E12-62C5130BD913}"/>
                  </a:ext>
                </a:extLst>
              </p:cNvPr>
              <p:cNvSpPr>
                <a:spLocks/>
              </p:cNvSpPr>
              <p:nvPr/>
            </p:nvSpPr>
            <p:spPr bwMode="auto">
              <a:xfrm>
                <a:off x="2258895" y="2750034"/>
                <a:ext cx="76282" cy="80796"/>
              </a:xfrm>
              <a:custGeom>
                <a:avLst/>
                <a:gdLst>
                  <a:gd name="T0" fmla="*/ 64 w 66"/>
                  <a:gd name="T1" fmla="*/ 0 h 98"/>
                  <a:gd name="T2" fmla="*/ 66 w 66"/>
                  <a:gd name="T3" fmla="*/ 15 h 98"/>
                  <a:gd name="T4" fmla="*/ 64 w 66"/>
                  <a:gd name="T5" fmla="*/ 29 h 98"/>
                  <a:gd name="T6" fmla="*/ 64 w 66"/>
                  <a:gd name="T7" fmla="*/ 59 h 98"/>
                  <a:gd name="T8" fmla="*/ 2 w 66"/>
                  <a:gd name="T9" fmla="*/ 98 h 98"/>
                  <a:gd name="T10" fmla="*/ 0 w 66"/>
                  <a:gd name="T11" fmla="*/ 73 h 98"/>
                  <a:gd name="T12" fmla="*/ 0 w 66"/>
                  <a:gd name="T13" fmla="*/ 25 h 98"/>
                  <a:gd name="T14" fmla="*/ 2 w 66"/>
                  <a:gd name="T15" fmla="*/ 0 h 98"/>
                  <a:gd name="T16" fmla="*/ 64 w 66"/>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8">
                    <a:moveTo>
                      <a:pt x="64" y="0"/>
                    </a:moveTo>
                    <a:lnTo>
                      <a:pt x="66" y="15"/>
                    </a:lnTo>
                    <a:lnTo>
                      <a:pt x="64" y="29"/>
                    </a:lnTo>
                    <a:lnTo>
                      <a:pt x="64" y="59"/>
                    </a:lnTo>
                    <a:lnTo>
                      <a:pt x="2" y="98"/>
                    </a:lnTo>
                    <a:lnTo>
                      <a:pt x="0" y="73"/>
                    </a:lnTo>
                    <a:lnTo>
                      <a:pt x="0" y="25"/>
                    </a:lnTo>
                    <a:lnTo>
                      <a:pt x="2" y="0"/>
                    </a:lnTo>
                    <a:lnTo>
                      <a:pt x="6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48" name="Freeform 121">
                <a:extLst>
                  <a:ext uri="{FF2B5EF4-FFF2-40B4-BE49-F238E27FC236}">
                    <a16:creationId xmlns:a16="http://schemas.microsoft.com/office/drawing/2014/main" id="{3BB37122-AE77-472D-935A-65DC21E7F12A}"/>
                  </a:ext>
                </a:extLst>
              </p:cNvPr>
              <p:cNvSpPr>
                <a:spLocks/>
              </p:cNvSpPr>
              <p:nvPr/>
            </p:nvSpPr>
            <p:spPr bwMode="auto">
              <a:xfrm>
                <a:off x="2648397" y="2751683"/>
                <a:ext cx="73971" cy="79147"/>
              </a:xfrm>
              <a:custGeom>
                <a:avLst/>
                <a:gdLst>
                  <a:gd name="T0" fmla="*/ 64 w 64"/>
                  <a:gd name="T1" fmla="*/ 2 h 96"/>
                  <a:gd name="T2" fmla="*/ 64 w 64"/>
                  <a:gd name="T3" fmla="*/ 52 h 96"/>
                  <a:gd name="T4" fmla="*/ 60 w 64"/>
                  <a:gd name="T5" fmla="*/ 55 h 96"/>
                  <a:gd name="T6" fmla="*/ 57 w 64"/>
                  <a:gd name="T7" fmla="*/ 57 h 96"/>
                  <a:gd name="T8" fmla="*/ 51 w 64"/>
                  <a:gd name="T9" fmla="*/ 60 h 96"/>
                  <a:gd name="T10" fmla="*/ 48 w 64"/>
                  <a:gd name="T11" fmla="*/ 64 h 96"/>
                  <a:gd name="T12" fmla="*/ 44 w 64"/>
                  <a:gd name="T13" fmla="*/ 66 h 96"/>
                  <a:gd name="T14" fmla="*/ 41 w 64"/>
                  <a:gd name="T15" fmla="*/ 69 h 96"/>
                  <a:gd name="T16" fmla="*/ 35 w 64"/>
                  <a:gd name="T17" fmla="*/ 71 h 96"/>
                  <a:gd name="T18" fmla="*/ 32 w 64"/>
                  <a:gd name="T19" fmla="*/ 75 h 96"/>
                  <a:gd name="T20" fmla="*/ 28 w 64"/>
                  <a:gd name="T21" fmla="*/ 76 h 96"/>
                  <a:gd name="T22" fmla="*/ 23 w 64"/>
                  <a:gd name="T23" fmla="*/ 80 h 96"/>
                  <a:gd name="T24" fmla="*/ 19 w 64"/>
                  <a:gd name="T25" fmla="*/ 82 h 96"/>
                  <a:gd name="T26" fmla="*/ 16 w 64"/>
                  <a:gd name="T27" fmla="*/ 85 h 96"/>
                  <a:gd name="T28" fmla="*/ 11 w 64"/>
                  <a:gd name="T29" fmla="*/ 87 h 96"/>
                  <a:gd name="T30" fmla="*/ 7 w 64"/>
                  <a:gd name="T31" fmla="*/ 91 h 96"/>
                  <a:gd name="T32" fmla="*/ 3 w 64"/>
                  <a:gd name="T33" fmla="*/ 92 h 96"/>
                  <a:gd name="T34" fmla="*/ 0 w 64"/>
                  <a:gd name="T35" fmla="*/ 96 h 96"/>
                  <a:gd name="T36" fmla="*/ 0 w 64"/>
                  <a:gd name="T37" fmla="*/ 71 h 96"/>
                  <a:gd name="T38" fmla="*/ 2 w 64"/>
                  <a:gd name="T39" fmla="*/ 48 h 96"/>
                  <a:gd name="T40" fmla="*/ 2 w 64"/>
                  <a:gd name="T41" fmla="*/ 25 h 96"/>
                  <a:gd name="T42" fmla="*/ 3 w 64"/>
                  <a:gd name="T43" fmla="*/ 0 h 96"/>
                  <a:gd name="T44" fmla="*/ 64 w 64"/>
                  <a:gd name="T45" fmla="*/ 2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 h="96">
                    <a:moveTo>
                      <a:pt x="64" y="2"/>
                    </a:moveTo>
                    <a:lnTo>
                      <a:pt x="64" y="52"/>
                    </a:lnTo>
                    <a:lnTo>
                      <a:pt x="60" y="55"/>
                    </a:lnTo>
                    <a:lnTo>
                      <a:pt x="57" y="57"/>
                    </a:lnTo>
                    <a:lnTo>
                      <a:pt x="51" y="60"/>
                    </a:lnTo>
                    <a:lnTo>
                      <a:pt x="48" y="64"/>
                    </a:lnTo>
                    <a:lnTo>
                      <a:pt x="44" y="66"/>
                    </a:lnTo>
                    <a:lnTo>
                      <a:pt x="41" y="69"/>
                    </a:lnTo>
                    <a:lnTo>
                      <a:pt x="35" y="71"/>
                    </a:lnTo>
                    <a:lnTo>
                      <a:pt x="32" y="75"/>
                    </a:lnTo>
                    <a:lnTo>
                      <a:pt x="28" y="76"/>
                    </a:lnTo>
                    <a:lnTo>
                      <a:pt x="23" y="80"/>
                    </a:lnTo>
                    <a:lnTo>
                      <a:pt x="19" y="82"/>
                    </a:lnTo>
                    <a:lnTo>
                      <a:pt x="16" y="85"/>
                    </a:lnTo>
                    <a:lnTo>
                      <a:pt x="11" y="87"/>
                    </a:lnTo>
                    <a:lnTo>
                      <a:pt x="7" y="91"/>
                    </a:lnTo>
                    <a:lnTo>
                      <a:pt x="3" y="92"/>
                    </a:lnTo>
                    <a:lnTo>
                      <a:pt x="0" y="96"/>
                    </a:lnTo>
                    <a:lnTo>
                      <a:pt x="0" y="71"/>
                    </a:lnTo>
                    <a:lnTo>
                      <a:pt x="2" y="48"/>
                    </a:lnTo>
                    <a:lnTo>
                      <a:pt x="2" y="25"/>
                    </a:lnTo>
                    <a:lnTo>
                      <a:pt x="3" y="0"/>
                    </a:lnTo>
                    <a:lnTo>
                      <a:pt x="64"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49" name="Freeform 120">
                <a:extLst>
                  <a:ext uri="{FF2B5EF4-FFF2-40B4-BE49-F238E27FC236}">
                    <a16:creationId xmlns:a16="http://schemas.microsoft.com/office/drawing/2014/main" id="{0D94FB4F-DF0B-498B-94A8-DC5FDBE0455D}"/>
                  </a:ext>
                </a:extLst>
              </p:cNvPr>
              <p:cNvSpPr>
                <a:spLocks/>
              </p:cNvSpPr>
              <p:nvPr/>
            </p:nvSpPr>
            <p:spPr bwMode="auto">
              <a:xfrm>
                <a:off x="1671753" y="2757454"/>
                <a:ext cx="1150013" cy="382545"/>
              </a:xfrm>
              <a:custGeom>
                <a:avLst/>
                <a:gdLst>
                  <a:gd name="T0" fmla="*/ 328 w 995"/>
                  <a:gd name="T1" fmla="*/ 204 h 464"/>
                  <a:gd name="T2" fmla="*/ 331 w 995"/>
                  <a:gd name="T3" fmla="*/ 211 h 464"/>
                  <a:gd name="T4" fmla="*/ 340 w 995"/>
                  <a:gd name="T5" fmla="*/ 206 h 464"/>
                  <a:gd name="T6" fmla="*/ 351 w 995"/>
                  <a:gd name="T7" fmla="*/ 199 h 464"/>
                  <a:gd name="T8" fmla="*/ 361 w 995"/>
                  <a:gd name="T9" fmla="*/ 192 h 464"/>
                  <a:gd name="T10" fmla="*/ 372 w 995"/>
                  <a:gd name="T11" fmla="*/ 184 h 464"/>
                  <a:gd name="T12" fmla="*/ 383 w 995"/>
                  <a:gd name="T13" fmla="*/ 177 h 464"/>
                  <a:gd name="T14" fmla="*/ 393 w 995"/>
                  <a:gd name="T15" fmla="*/ 172 h 464"/>
                  <a:gd name="T16" fmla="*/ 404 w 995"/>
                  <a:gd name="T17" fmla="*/ 165 h 464"/>
                  <a:gd name="T18" fmla="*/ 664 w 995"/>
                  <a:gd name="T19" fmla="*/ 216 h 464"/>
                  <a:gd name="T20" fmla="*/ 689 w 995"/>
                  <a:gd name="T21" fmla="*/ 200 h 464"/>
                  <a:gd name="T22" fmla="*/ 712 w 995"/>
                  <a:gd name="T23" fmla="*/ 184 h 464"/>
                  <a:gd name="T24" fmla="*/ 737 w 995"/>
                  <a:gd name="T25" fmla="*/ 167 h 464"/>
                  <a:gd name="T26" fmla="*/ 762 w 995"/>
                  <a:gd name="T27" fmla="*/ 151 h 464"/>
                  <a:gd name="T28" fmla="*/ 786 w 995"/>
                  <a:gd name="T29" fmla="*/ 135 h 464"/>
                  <a:gd name="T30" fmla="*/ 811 w 995"/>
                  <a:gd name="T31" fmla="*/ 119 h 464"/>
                  <a:gd name="T32" fmla="*/ 836 w 995"/>
                  <a:gd name="T33" fmla="*/ 103 h 464"/>
                  <a:gd name="T34" fmla="*/ 861 w 995"/>
                  <a:gd name="T35" fmla="*/ 87 h 464"/>
                  <a:gd name="T36" fmla="*/ 886 w 995"/>
                  <a:gd name="T37" fmla="*/ 71 h 464"/>
                  <a:gd name="T38" fmla="*/ 909 w 995"/>
                  <a:gd name="T39" fmla="*/ 55 h 464"/>
                  <a:gd name="T40" fmla="*/ 930 w 995"/>
                  <a:gd name="T41" fmla="*/ 43 h 464"/>
                  <a:gd name="T42" fmla="*/ 946 w 995"/>
                  <a:gd name="T43" fmla="*/ 30 h 464"/>
                  <a:gd name="T44" fmla="*/ 960 w 995"/>
                  <a:gd name="T45" fmla="*/ 23 h 464"/>
                  <a:gd name="T46" fmla="*/ 972 w 995"/>
                  <a:gd name="T47" fmla="*/ 15 h 464"/>
                  <a:gd name="T48" fmla="*/ 985 w 995"/>
                  <a:gd name="T49" fmla="*/ 7 h 464"/>
                  <a:gd name="T50" fmla="*/ 994 w 995"/>
                  <a:gd name="T51" fmla="*/ 64 h 464"/>
                  <a:gd name="T52" fmla="*/ 949 w 995"/>
                  <a:gd name="T53" fmla="*/ 464 h 464"/>
                  <a:gd name="T54" fmla="*/ 949 w 995"/>
                  <a:gd name="T55" fmla="*/ 317 h 464"/>
                  <a:gd name="T56" fmla="*/ 721 w 995"/>
                  <a:gd name="T57" fmla="*/ 315 h 464"/>
                  <a:gd name="T58" fmla="*/ 716 w 995"/>
                  <a:gd name="T59" fmla="*/ 462 h 464"/>
                  <a:gd name="T60" fmla="*/ 611 w 995"/>
                  <a:gd name="T61" fmla="*/ 315 h 464"/>
                  <a:gd name="T62" fmla="*/ 381 w 995"/>
                  <a:gd name="T63" fmla="*/ 317 h 464"/>
                  <a:gd name="T64" fmla="*/ 379 w 995"/>
                  <a:gd name="T65" fmla="*/ 425 h 464"/>
                  <a:gd name="T66" fmla="*/ 365 w 995"/>
                  <a:gd name="T67" fmla="*/ 462 h 464"/>
                  <a:gd name="T68" fmla="*/ 278 w 995"/>
                  <a:gd name="T69" fmla="*/ 461 h 464"/>
                  <a:gd name="T70" fmla="*/ 280 w 995"/>
                  <a:gd name="T71" fmla="*/ 353 h 464"/>
                  <a:gd name="T72" fmla="*/ 245 w 995"/>
                  <a:gd name="T73" fmla="*/ 312 h 464"/>
                  <a:gd name="T74" fmla="*/ 50 w 995"/>
                  <a:gd name="T75" fmla="*/ 354 h 464"/>
                  <a:gd name="T76" fmla="*/ 0 w 995"/>
                  <a:gd name="T77" fmla="*/ 207 h 464"/>
                  <a:gd name="T78" fmla="*/ 16 w 995"/>
                  <a:gd name="T79" fmla="*/ 199 h 464"/>
                  <a:gd name="T80" fmla="*/ 30 w 995"/>
                  <a:gd name="T81" fmla="*/ 188 h 464"/>
                  <a:gd name="T82" fmla="*/ 46 w 995"/>
                  <a:gd name="T83" fmla="*/ 177 h 464"/>
                  <a:gd name="T84" fmla="*/ 62 w 995"/>
                  <a:gd name="T85" fmla="*/ 169 h 464"/>
                  <a:gd name="T86" fmla="*/ 78 w 995"/>
                  <a:gd name="T87" fmla="*/ 160 h 464"/>
                  <a:gd name="T88" fmla="*/ 98 w 995"/>
                  <a:gd name="T89" fmla="*/ 147 h 464"/>
                  <a:gd name="T90" fmla="*/ 119 w 995"/>
                  <a:gd name="T91" fmla="*/ 133 h 464"/>
                  <a:gd name="T92" fmla="*/ 140 w 995"/>
                  <a:gd name="T93" fmla="*/ 119 h 464"/>
                  <a:gd name="T94" fmla="*/ 161 w 995"/>
                  <a:gd name="T95" fmla="*/ 107 h 464"/>
                  <a:gd name="T96" fmla="*/ 183 w 995"/>
                  <a:gd name="T97" fmla="*/ 92 h 464"/>
                  <a:gd name="T98" fmla="*/ 204 w 995"/>
                  <a:gd name="T99" fmla="*/ 78 h 464"/>
                  <a:gd name="T100" fmla="*/ 230 w 995"/>
                  <a:gd name="T101" fmla="*/ 62 h 464"/>
                  <a:gd name="T102" fmla="*/ 253 w 995"/>
                  <a:gd name="T103" fmla="*/ 46 h 464"/>
                  <a:gd name="T104" fmla="*/ 280 w 995"/>
                  <a:gd name="T105" fmla="*/ 30 h 464"/>
                  <a:gd name="T106" fmla="*/ 305 w 995"/>
                  <a:gd name="T107" fmla="*/ 15 h 464"/>
                  <a:gd name="T108" fmla="*/ 330 w 995"/>
                  <a:gd name="T109" fmla="*/ 0 h 4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5" h="464">
                    <a:moveTo>
                      <a:pt x="330" y="199"/>
                    </a:moveTo>
                    <a:lnTo>
                      <a:pt x="330" y="202"/>
                    </a:lnTo>
                    <a:lnTo>
                      <a:pt x="328" y="204"/>
                    </a:lnTo>
                    <a:lnTo>
                      <a:pt x="330" y="206"/>
                    </a:lnTo>
                    <a:lnTo>
                      <a:pt x="328" y="209"/>
                    </a:lnTo>
                    <a:lnTo>
                      <a:pt x="331" y="211"/>
                    </a:lnTo>
                    <a:lnTo>
                      <a:pt x="337" y="211"/>
                    </a:lnTo>
                    <a:lnTo>
                      <a:pt x="338" y="209"/>
                    </a:lnTo>
                    <a:lnTo>
                      <a:pt x="340" y="206"/>
                    </a:lnTo>
                    <a:lnTo>
                      <a:pt x="344" y="202"/>
                    </a:lnTo>
                    <a:lnTo>
                      <a:pt x="347" y="202"/>
                    </a:lnTo>
                    <a:lnTo>
                      <a:pt x="351" y="199"/>
                    </a:lnTo>
                    <a:lnTo>
                      <a:pt x="354" y="197"/>
                    </a:lnTo>
                    <a:lnTo>
                      <a:pt x="358" y="193"/>
                    </a:lnTo>
                    <a:lnTo>
                      <a:pt x="361" y="192"/>
                    </a:lnTo>
                    <a:lnTo>
                      <a:pt x="365" y="190"/>
                    </a:lnTo>
                    <a:lnTo>
                      <a:pt x="369" y="188"/>
                    </a:lnTo>
                    <a:lnTo>
                      <a:pt x="372" y="184"/>
                    </a:lnTo>
                    <a:lnTo>
                      <a:pt x="376" y="183"/>
                    </a:lnTo>
                    <a:lnTo>
                      <a:pt x="379" y="181"/>
                    </a:lnTo>
                    <a:lnTo>
                      <a:pt x="383" y="177"/>
                    </a:lnTo>
                    <a:lnTo>
                      <a:pt x="386" y="176"/>
                    </a:lnTo>
                    <a:lnTo>
                      <a:pt x="390" y="174"/>
                    </a:lnTo>
                    <a:lnTo>
                      <a:pt x="393" y="172"/>
                    </a:lnTo>
                    <a:lnTo>
                      <a:pt x="397" y="169"/>
                    </a:lnTo>
                    <a:lnTo>
                      <a:pt x="400" y="167"/>
                    </a:lnTo>
                    <a:lnTo>
                      <a:pt x="404" y="165"/>
                    </a:lnTo>
                    <a:lnTo>
                      <a:pt x="618" y="29"/>
                    </a:lnTo>
                    <a:lnTo>
                      <a:pt x="664" y="0"/>
                    </a:lnTo>
                    <a:lnTo>
                      <a:pt x="664" y="216"/>
                    </a:lnTo>
                    <a:lnTo>
                      <a:pt x="673" y="211"/>
                    </a:lnTo>
                    <a:lnTo>
                      <a:pt x="680" y="206"/>
                    </a:lnTo>
                    <a:lnTo>
                      <a:pt x="689" y="200"/>
                    </a:lnTo>
                    <a:lnTo>
                      <a:pt x="696" y="193"/>
                    </a:lnTo>
                    <a:lnTo>
                      <a:pt x="705" y="190"/>
                    </a:lnTo>
                    <a:lnTo>
                      <a:pt x="712" y="184"/>
                    </a:lnTo>
                    <a:lnTo>
                      <a:pt x="721" y="177"/>
                    </a:lnTo>
                    <a:lnTo>
                      <a:pt x="730" y="174"/>
                    </a:lnTo>
                    <a:lnTo>
                      <a:pt x="737" y="167"/>
                    </a:lnTo>
                    <a:lnTo>
                      <a:pt x="746" y="161"/>
                    </a:lnTo>
                    <a:lnTo>
                      <a:pt x="753" y="156"/>
                    </a:lnTo>
                    <a:lnTo>
                      <a:pt x="762" y="151"/>
                    </a:lnTo>
                    <a:lnTo>
                      <a:pt x="769" y="146"/>
                    </a:lnTo>
                    <a:lnTo>
                      <a:pt x="778" y="140"/>
                    </a:lnTo>
                    <a:lnTo>
                      <a:pt x="786" y="135"/>
                    </a:lnTo>
                    <a:lnTo>
                      <a:pt x="794" y="130"/>
                    </a:lnTo>
                    <a:lnTo>
                      <a:pt x="802" y="124"/>
                    </a:lnTo>
                    <a:lnTo>
                      <a:pt x="811" y="119"/>
                    </a:lnTo>
                    <a:lnTo>
                      <a:pt x="818" y="114"/>
                    </a:lnTo>
                    <a:lnTo>
                      <a:pt x="827" y="108"/>
                    </a:lnTo>
                    <a:lnTo>
                      <a:pt x="836" y="103"/>
                    </a:lnTo>
                    <a:lnTo>
                      <a:pt x="843" y="98"/>
                    </a:lnTo>
                    <a:lnTo>
                      <a:pt x="852" y="92"/>
                    </a:lnTo>
                    <a:lnTo>
                      <a:pt x="861" y="87"/>
                    </a:lnTo>
                    <a:lnTo>
                      <a:pt x="868" y="82"/>
                    </a:lnTo>
                    <a:lnTo>
                      <a:pt x="877" y="76"/>
                    </a:lnTo>
                    <a:lnTo>
                      <a:pt x="886" y="71"/>
                    </a:lnTo>
                    <a:lnTo>
                      <a:pt x="893" y="66"/>
                    </a:lnTo>
                    <a:lnTo>
                      <a:pt x="902" y="61"/>
                    </a:lnTo>
                    <a:lnTo>
                      <a:pt x="909" y="55"/>
                    </a:lnTo>
                    <a:lnTo>
                      <a:pt x="917" y="50"/>
                    </a:lnTo>
                    <a:lnTo>
                      <a:pt x="925" y="45"/>
                    </a:lnTo>
                    <a:lnTo>
                      <a:pt x="930" y="43"/>
                    </a:lnTo>
                    <a:lnTo>
                      <a:pt x="933" y="39"/>
                    </a:lnTo>
                    <a:lnTo>
                      <a:pt x="939" y="38"/>
                    </a:lnTo>
                    <a:lnTo>
                      <a:pt x="946" y="30"/>
                    </a:lnTo>
                    <a:lnTo>
                      <a:pt x="951" y="29"/>
                    </a:lnTo>
                    <a:lnTo>
                      <a:pt x="955" y="27"/>
                    </a:lnTo>
                    <a:lnTo>
                      <a:pt x="960" y="23"/>
                    </a:lnTo>
                    <a:lnTo>
                      <a:pt x="964" y="20"/>
                    </a:lnTo>
                    <a:lnTo>
                      <a:pt x="969" y="18"/>
                    </a:lnTo>
                    <a:lnTo>
                      <a:pt x="972" y="15"/>
                    </a:lnTo>
                    <a:lnTo>
                      <a:pt x="976" y="13"/>
                    </a:lnTo>
                    <a:lnTo>
                      <a:pt x="981" y="9"/>
                    </a:lnTo>
                    <a:lnTo>
                      <a:pt x="985" y="7"/>
                    </a:lnTo>
                    <a:lnTo>
                      <a:pt x="988" y="4"/>
                    </a:lnTo>
                    <a:lnTo>
                      <a:pt x="994" y="2"/>
                    </a:lnTo>
                    <a:lnTo>
                      <a:pt x="994" y="64"/>
                    </a:lnTo>
                    <a:lnTo>
                      <a:pt x="995" y="392"/>
                    </a:lnTo>
                    <a:lnTo>
                      <a:pt x="995" y="464"/>
                    </a:lnTo>
                    <a:lnTo>
                      <a:pt x="949" y="464"/>
                    </a:lnTo>
                    <a:lnTo>
                      <a:pt x="951" y="321"/>
                    </a:lnTo>
                    <a:lnTo>
                      <a:pt x="951" y="319"/>
                    </a:lnTo>
                    <a:lnTo>
                      <a:pt x="949" y="317"/>
                    </a:lnTo>
                    <a:lnTo>
                      <a:pt x="944" y="317"/>
                    </a:lnTo>
                    <a:lnTo>
                      <a:pt x="942" y="315"/>
                    </a:lnTo>
                    <a:lnTo>
                      <a:pt x="721" y="315"/>
                    </a:lnTo>
                    <a:lnTo>
                      <a:pt x="717" y="321"/>
                    </a:lnTo>
                    <a:lnTo>
                      <a:pt x="717" y="427"/>
                    </a:lnTo>
                    <a:lnTo>
                      <a:pt x="716" y="462"/>
                    </a:lnTo>
                    <a:lnTo>
                      <a:pt x="613" y="462"/>
                    </a:lnTo>
                    <a:lnTo>
                      <a:pt x="613" y="319"/>
                    </a:lnTo>
                    <a:lnTo>
                      <a:pt x="611" y="315"/>
                    </a:lnTo>
                    <a:lnTo>
                      <a:pt x="383" y="315"/>
                    </a:lnTo>
                    <a:lnTo>
                      <a:pt x="383" y="317"/>
                    </a:lnTo>
                    <a:lnTo>
                      <a:pt x="381" y="317"/>
                    </a:lnTo>
                    <a:lnTo>
                      <a:pt x="381" y="319"/>
                    </a:lnTo>
                    <a:lnTo>
                      <a:pt x="379" y="354"/>
                    </a:lnTo>
                    <a:lnTo>
                      <a:pt x="379" y="425"/>
                    </a:lnTo>
                    <a:lnTo>
                      <a:pt x="377" y="461"/>
                    </a:lnTo>
                    <a:lnTo>
                      <a:pt x="370" y="461"/>
                    </a:lnTo>
                    <a:lnTo>
                      <a:pt x="365" y="462"/>
                    </a:lnTo>
                    <a:lnTo>
                      <a:pt x="335" y="462"/>
                    </a:lnTo>
                    <a:lnTo>
                      <a:pt x="328" y="461"/>
                    </a:lnTo>
                    <a:lnTo>
                      <a:pt x="278" y="461"/>
                    </a:lnTo>
                    <a:lnTo>
                      <a:pt x="278" y="425"/>
                    </a:lnTo>
                    <a:lnTo>
                      <a:pt x="280" y="390"/>
                    </a:lnTo>
                    <a:lnTo>
                      <a:pt x="280" y="353"/>
                    </a:lnTo>
                    <a:lnTo>
                      <a:pt x="282" y="315"/>
                    </a:lnTo>
                    <a:lnTo>
                      <a:pt x="276" y="312"/>
                    </a:lnTo>
                    <a:lnTo>
                      <a:pt x="245" y="312"/>
                    </a:lnTo>
                    <a:lnTo>
                      <a:pt x="52" y="314"/>
                    </a:lnTo>
                    <a:lnTo>
                      <a:pt x="48" y="319"/>
                    </a:lnTo>
                    <a:lnTo>
                      <a:pt x="50" y="354"/>
                    </a:lnTo>
                    <a:lnTo>
                      <a:pt x="50" y="459"/>
                    </a:lnTo>
                    <a:lnTo>
                      <a:pt x="0" y="459"/>
                    </a:lnTo>
                    <a:lnTo>
                      <a:pt x="0" y="207"/>
                    </a:lnTo>
                    <a:lnTo>
                      <a:pt x="6" y="204"/>
                    </a:lnTo>
                    <a:lnTo>
                      <a:pt x="9" y="202"/>
                    </a:lnTo>
                    <a:lnTo>
                      <a:pt x="16" y="199"/>
                    </a:lnTo>
                    <a:lnTo>
                      <a:pt x="21" y="195"/>
                    </a:lnTo>
                    <a:lnTo>
                      <a:pt x="27" y="192"/>
                    </a:lnTo>
                    <a:lnTo>
                      <a:pt x="30" y="188"/>
                    </a:lnTo>
                    <a:lnTo>
                      <a:pt x="36" y="184"/>
                    </a:lnTo>
                    <a:lnTo>
                      <a:pt x="43" y="181"/>
                    </a:lnTo>
                    <a:lnTo>
                      <a:pt x="46" y="177"/>
                    </a:lnTo>
                    <a:lnTo>
                      <a:pt x="52" y="176"/>
                    </a:lnTo>
                    <a:lnTo>
                      <a:pt x="57" y="172"/>
                    </a:lnTo>
                    <a:lnTo>
                      <a:pt x="62" y="169"/>
                    </a:lnTo>
                    <a:lnTo>
                      <a:pt x="68" y="165"/>
                    </a:lnTo>
                    <a:lnTo>
                      <a:pt x="73" y="163"/>
                    </a:lnTo>
                    <a:lnTo>
                      <a:pt x="78" y="160"/>
                    </a:lnTo>
                    <a:lnTo>
                      <a:pt x="83" y="156"/>
                    </a:lnTo>
                    <a:lnTo>
                      <a:pt x="91" y="153"/>
                    </a:lnTo>
                    <a:lnTo>
                      <a:pt x="98" y="147"/>
                    </a:lnTo>
                    <a:lnTo>
                      <a:pt x="105" y="142"/>
                    </a:lnTo>
                    <a:lnTo>
                      <a:pt x="112" y="138"/>
                    </a:lnTo>
                    <a:lnTo>
                      <a:pt x="119" y="133"/>
                    </a:lnTo>
                    <a:lnTo>
                      <a:pt x="126" y="130"/>
                    </a:lnTo>
                    <a:lnTo>
                      <a:pt x="133" y="124"/>
                    </a:lnTo>
                    <a:lnTo>
                      <a:pt x="140" y="119"/>
                    </a:lnTo>
                    <a:lnTo>
                      <a:pt x="147" y="115"/>
                    </a:lnTo>
                    <a:lnTo>
                      <a:pt x="154" y="110"/>
                    </a:lnTo>
                    <a:lnTo>
                      <a:pt x="161" y="107"/>
                    </a:lnTo>
                    <a:lnTo>
                      <a:pt x="168" y="101"/>
                    </a:lnTo>
                    <a:lnTo>
                      <a:pt x="176" y="98"/>
                    </a:lnTo>
                    <a:lnTo>
                      <a:pt x="183" y="92"/>
                    </a:lnTo>
                    <a:lnTo>
                      <a:pt x="190" y="87"/>
                    </a:lnTo>
                    <a:lnTo>
                      <a:pt x="197" y="84"/>
                    </a:lnTo>
                    <a:lnTo>
                      <a:pt x="204" y="78"/>
                    </a:lnTo>
                    <a:lnTo>
                      <a:pt x="213" y="73"/>
                    </a:lnTo>
                    <a:lnTo>
                      <a:pt x="222" y="68"/>
                    </a:lnTo>
                    <a:lnTo>
                      <a:pt x="230" y="62"/>
                    </a:lnTo>
                    <a:lnTo>
                      <a:pt x="238" y="57"/>
                    </a:lnTo>
                    <a:lnTo>
                      <a:pt x="246" y="52"/>
                    </a:lnTo>
                    <a:lnTo>
                      <a:pt x="253" y="46"/>
                    </a:lnTo>
                    <a:lnTo>
                      <a:pt x="262" y="41"/>
                    </a:lnTo>
                    <a:lnTo>
                      <a:pt x="271" y="36"/>
                    </a:lnTo>
                    <a:lnTo>
                      <a:pt x="280" y="30"/>
                    </a:lnTo>
                    <a:lnTo>
                      <a:pt x="287" y="25"/>
                    </a:lnTo>
                    <a:lnTo>
                      <a:pt x="296" y="20"/>
                    </a:lnTo>
                    <a:lnTo>
                      <a:pt x="305" y="15"/>
                    </a:lnTo>
                    <a:lnTo>
                      <a:pt x="312" y="9"/>
                    </a:lnTo>
                    <a:lnTo>
                      <a:pt x="321" y="6"/>
                    </a:lnTo>
                    <a:lnTo>
                      <a:pt x="330" y="0"/>
                    </a:lnTo>
                    <a:lnTo>
                      <a:pt x="330" y="19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50" name="Freeform 119">
                <a:extLst>
                  <a:ext uri="{FF2B5EF4-FFF2-40B4-BE49-F238E27FC236}">
                    <a16:creationId xmlns:a16="http://schemas.microsoft.com/office/drawing/2014/main" id="{036A411C-BA3F-4954-A143-DE5031FF66B0}"/>
                  </a:ext>
                </a:extLst>
              </p:cNvPr>
              <p:cNvSpPr>
                <a:spLocks/>
              </p:cNvSpPr>
              <p:nvPr/>
            </p:nvSpPr>
            <p:spPr bwMode="auto">
              <a:xfrm>
                <a:off x="2447289" y="2757454"/>
                <a:ext cx="164122" cy="164065"/>
              </a:xfrm>
              <a:custGeom>
                <a:avLst/>
                <a:gdLst>
                  <a:gd name="T0" fmla="*/ 142 w 142"/>
                  <a:gd name="T1" fmla="*/ 107 h 199"/>
                  <a:gd name="T2" fmla="*/ 135 w 142"/>
                  <a:gd name="T3" fmla="*/ 114 h 199"/>
                  <a:gd name="T4" fmla="*/ 130 w 142"/>
                  <a:gd name="T5" fmla="*/ 117 h 199"/>
                  <a:gd name="T6" fmla="*/ 124 w 142"/>
                  <a:gd name="T7" fmla="*/ 121 h 199"/>
                  <a:gd name="T8" fmla="*/ 121 w 142"/>
                  <a:gd name="T9" fmla="*/ 122 h 199"/>
                  <a:gd name="T10" fmla="*/ 115 w 142"/>
                  <a:gd name="T11" fmla="*/ 126 h 199"/>
                  <a:gd name="T12" fmla="*/ 110 w 142"/>
                  <a:gd name="T13" fmla="*/ 130 h 199"/>
                  <a:gd name="T14" fmla="*/ 107 w 142"/>
                  <a:gd name="T15" fmla="*/ 131 h 199"/>
                  <a:gd name="T16" fmla="*/ 100 w 142"/>
                  <a:gd name="T17" fmla="*/ 137 h 199"/>
                  <a:gd name="T18" fmla="*/ 92 w 142"/>
                  <a:gd name="T19" fmla="*/ 140 h 199"/>
                  <a:gd name="T20" fmla="*/ 87 w 142"/>
                  <a:gd name="T21" fmla="*/ 146 h 199"/>
                  <a:gd name="T22" fmla="*/ 80 w 142"/>
                  <a:gd name="T23" fmla="*/ 149 h 199"/>
                  <a:gd name="T24" fmla="*/ 73 w 142"/>
                  <a:gd name="T25" fmla="*/ 153 h 199"/>
                  <a:gd name="T26" fmla="*/ 68 w 142"/>
                  <a:gd name="T27" fmla="*/ 158 h 199"/>
                  <a:gd name="T28" fmla="*/ 61 w 142"/>
                  <a:gd name="T29" fmla="*/ 161 h 199"/>
                  <a:gd name="T30" fmla="*/ 53 w 142"/>
                  <a:gd name="T31" fmla="*/ 165 h 199"/>
                  <a:gd name="T32" fmla="*/ 48 w 142"/>
                  <a:gd name="T33" fmla="*/ 170 h 199"/>
                  <a:gd name="T34" fmla="*/ 41 w 142"/>
                  <a:gd name="T35" fmla="*/ 174 h 199"/>
                  <a:gd name="T36" fmla="*/ 34 w 142"/>
                  <a:gd name="T37" fmla="*/ 179 h 199"/>
                  <a:gd name="T38" fmla="*/ 29 w 142"/>
                  <a:gd name="T39" fmla="*/ 183 h 199"/>
                  <a:gd name="T40" fmla="*/ 20 w 142"/>
                  <a:gd name="T41" fmla="*/ 186 h 199"/>
                  <a:gd name="T42" fmla="*/ 15 w 142"/>
                  <a:gd name="T43" fmla="*/ 192 h 199"/>
                  <a:gd name="T44" fmla="*/ 7 w 142"/>
                  <a:gd name="T45" fmla="*/ 195 h 199"/>
                  <a:gd name="T46" fmla="*/ 0 w 142"/>
                  <a:gd name="T47" fmla="*/ 199 h 199"/>
                  <a:gd name="T48" fmla="*/ 0 w 142"/>
                  <a:gd name="T49" fmla="*/ 0 h 199"/>
                  <a:gd name="T50" fmla="*/ 9 w 142"/>
                  <a:gd name="T51" fmla="*/ 7 h 199"/>
                  <a:gd name="T52" fmla="*/ 18 w 142"/>
                  <a:gd name="T53" fmla="*/ 13 h 199"/>
                  <a:gd name="T54" fmla="*/ 27 w 142"/>
                  <a:gd name="T55" fmla="*/ 20 h 199"/>
                  <a:gd name="T56" fmla="*/ 36 w 142"/>
                  <a:gd name="T57" fmla="*/ 27 h 199"/>
                  <a:gd name="T58" fmla="*/ 45 w 142"/>
                  <a:gd name="T59" fmla="*/ 34 h 199"/>
                  <a:gd name="T60" fmla="*/ 53 w 142"/>
                  <a:gd name="T61" fmla="*/ 41 h 199"/>
                  <a:gd name="T62" fmla="*/ 62 w 142"/>
                  <a:gd name="T63" fmla="*/ 46 h 199"/>
                  <a:gd name="T64" fmla="*/ 71 w 142"/>
                  <a:gd name="T65" fmla="*/ 53 h 199"/>
                  <a:gd name="T66" fmla="*/ 80 w 142"/>
                  <a:gd name="T67" fmla="*/ 61 h 199"/>
                  <a:gd name="T68" fmla="*/ 89 w 142"/>
                  <a:gd name="T69" fmla="*/ 68 h 199"/>
                  <a:gd name="T70" fmla="*/ 98 w 142"/>
                  <a:gd name="T71" fmla="*/ 73 h 199"/>
                  <a:gd name="T72" fmla="*/ 107 w 142"/>
                  <a:gd name="T73" fmla="*/ 80 h 199"/>
                  <a:gd name="T74" fmla="*/ 115 w 142"/>
                  <a:gd name="T75" fmla="*/ 87 h 199"/>
                  <a:gd name="T76" fmla="*/ 124 w 142"/>
                  <a:gd name="T77" fmla="*/ 94 h 199"/>
                  <a:gd name="T78" fmla="*/ 133 w 142"/>
                  <a:gd name="T79" fmla="*/ 99 h 199"/>
                  <a:gd name="T80" fmla="*/ 142 w 142"/>
                  <a:gd name="T81" fmla="*/ 107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 h="199">
                    <a:moveTo>
                      <a:pt x="142" y="107"/>
                    </a:moveTo>
                    <a:lnTo>
                      <a:pt x="135" y="114"/>
                    </a:lnTo>
                    <a:lnTo>
                      <a:pt x="130" y="117"/>
                    </a:lnTo>
                    <a:lnTo>
                      <a:pt x="124" y="121"/>
                    </a:lnTo>
                    <a:lnTo>
                      <a:pt x="121" y="122"/>
                    </a:lnTo>
                    <a:lnTo>
                      <a:pt x="115" y="126"/>
                    </a:lnTo>
                    <a:lnTo>
                      <a:pt x="110" y="130"/>
                    </a:lnTo>
                    <a:lnTo>
                      <a:pt x="107" y="131"/>
                    </a:lnTo>
                    <a:lnTo>
                      <a:pt x="100" y="137"/>
                    </a:lnTo>
                    <a:lnTo>
                      <a:pt x="92" y="140"/>
                    </a:lnTo>
                    <a:lnTo>
                      <a:pt x="87" y="146"/>
                    </a:lnTo>
                    <a:lnTo>
                      <a:pt x="80" y="149"/>
                    </a:lnTo>
                    <a:lnTo>
                      <a:pt x="73" y="153"/>
                    </a:lnTo>
                    <a:lnTo>
                      <a:pt x="68" y="158"/>
                    </a:lnTo>
                    <a:lnTo>
                      <a:pt x="61" y="161"/>
                    </a:lnTo>
                    <a:lnTo>
                      <a:pt x="53" y="165"/>
                    </a:lnTo>
                    <a:lnTo>
                      <a:pt x="48" y="170"/>
                    </a:lnTo>
                    <a:lnTo>
                      <a:pt x="41" y="174"/>
                    </a:lnTo>
                    <a:lnTo>
                      <a:pt x="34" y="179"/>
                    </a:lnTo>
                    <a:lnTo>
                      <a:pt x="29" y="183"/>
                    </a:lnTo>
                    <a:lnTo>
                      <a:pt x="20" y="186"/>
                    </a:lnTo>
                    <a:lnTo>
                      <a:pt x="15" y="192"/>
                    </a:lnTo>
                    <a:lnTo>
                      <a:pt x="7" y="195"/>
                    </a:lnTo>
                    <a:lnTo>
                      <a:pt x="0" y="199"/>
                    </a:lnTo>
                    <a:lnTo>
                      <a:pt x="0" y="0"/>
                    </a:lnTo>
                    <a:lnTo>
                      <a:pt x="9" y="7"/>
                    </a:lnTo>
                    <a:lnTo>
                      <a:pt x="18" y="13"/>
                    </a:lnTo>
                    <a:lnTo>
                      <a:pt x="27" y="20"/>
                    </a:lnTo>
                    <a:lnTo>
                      <a:pt x="36" y="27"/>
                    </a:lnTo>
                    <a:lnTo>
                      <a:pt x="45" y="34"/>
                    </a:lnTo>
                    <a:lnTo>
                      <a:pt x="53" y="41"/>
                    </a:lnTo>
                    <a:lnTo>
                      <a:pt x="62" y="46"/>
                    </a:lnTo>
                    <a:lnTo>
                      <a:pt x="71" y="53"/>
                    </a:lnTo>
                    <a:lnTo>
                      <a:pt x="80" y="61"/>
                    </a:lnTo>
                    <a:lnTo>
                      <a:pt x="89" y="68"/>
                    </a:lnTo>
                    <a:lnTo>
                      <a:pt x="98" y="73"/>
                    </a:lnTo>
                    <a:lnTo>
                      <a:pt x="107" y="80"/>
                    </a:lnTo>
                    <a:lnTo>
                      <a:pt x="115" y="87"/>
                    </a:lnTo>
                    <a:lnTo>
                      <a:pt x="124" y="94"/>
                    </a:lnTo>
                    <a:lnTo>
                      <a:pt x="133" y="99"/>
                    </a:lnTo>
                    <a:lnTo>
                      <a:pt x="142" y="10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51" name="Freeform 118">
                <a:extLst>
                  <a:ext uri="{FF2B5EF4-FFF2-40B4-BE49-F238E27FC236}">
                    <a16:creationId xmlns:a16="http://schemas.microsoft.com/office/drawing/2014/main" id="{22146757-E645-48AC-916A-EF37BD4BFCB1}"/>
                  </a:ext>
                </a:extLst>
              </p:cNvPr>
              <p:cNvSpPr>
                <a:spLocks/>
              </p:cNvSpPr>
              <p:nvPr/>
            </p:nvSpPr>
            <p:spPr bwMode="auto">
              <a:xfrm>
                <a:off x="2061255" y="2759103"/>
                <a:ext cx="188394" cy="160768"/>
              </a:xfrm>
              <a:custGeom>
                <a:avLst/>
                <a:gdLst>
                  <a:gd name="T0" fmla="*/ 163 w 163"/>
                  <a:gd name="T1" fmla="*/ 90 h 195"/>
                  <a:gd name="T2" fmla="*/ 163 w 163"/>
                  <a:gd name="T3" fmla="*/ 92 h 195"/>
                  <a:gd name="T4" fmla="*/ 154 w 163"/>
                  <a:gd name="T5" fmla="*/ 99 h 195"/>
                  <a:gd name="T6" fmla="*/ 143 w 163"/>
                  <a:gd name="T7" fmla="*/ 105 h 195"/>
                  <a:gd name="T8" fmla="*/ 132 w 163"/>
                  <a:gd name="T9" fmla="*/ 112 h 195"/>
                  <a:gd name="T10" fmla="*/ 122 w 163"/>
                  <a:gd name="T11" fmla="*/ 119 h 195"/>
                  <a:gd name="T12" fmla="*/ 113 w 163"/>
                  <a:gd name="T13" fmla="*/ 124 h 195"/>
                  <a:gd name="T14" fmla="*/ 102 w 163"/>
                  <a:gd name="T15" fmla="*/ 131 h 195"/>
                  <a:gd name="T16" fmla="*/ 92 w 163"/>
                  <a:gd name="T17" fmla="*/ 138 h 195"/>
                  <a:gd name="T18" fmla="*/ 81 w 163"/>
                  <a:gd name="T19" fmla="*/ 145 h 195"/>
                  <a:gd name="T20" fmla="*/ 71 w 163"/>
                  <a:gd name="T21" fmla="*/ 151 h 195"/>
                  <a:gd name="T22" fmla="*/ 62 w 163"/>
                  <a:gd name="T23" fmla="*/ 158 h 195"/>
                  <a:gd name="T24" fmla="*/ 51 w 163"/>
                  <a:gd name="T25" fmla="*/ 163 h 195"/>
                  <a:gd name="T26" fmla="*/ 40 w 163"/>
                  <a:gd name="T27" fmla="*/ 170 h 195"/>
                  <a:gd name="T28" fmla="*/ 32 w 163"/>
                  <a:gd name="T29" fmla="*/ 175 h 195"/>
                  <a:gd name="T30" fmla="*/ 21 w 163"/>
                  <a:gd name="T31" fmla="*/ 182 h 195"/>
                  <a:gd name="T32" fmla="*/ 10 w 163"/>
                  <a:gd name="T33" fmla="*/ 190 h 195"/>
                  <a:gd name="T34" fmla="*/ 0 w 163"/>
                  <a:gd name="T35" fmla="*/ 195 h 195"/>
                  <a:gd name="T36" fmla="*/ 1 w 163"/>
                  <a:gd name="T37" fmla="*/ 147 h 195"/>
                  <a:gd name="T38" fmla="*/ 1 w 163"/>
                  <a:gd name="T39" fmla="*/ 0 h 195"/>
                  <a:gd name="T40" fmla="*/ 12 w 163"/>
                  <a:gd name="T41" fmla="*/ 5 h 195"/>
                  <a:gd name="T42" fmla="*/ 21 w 163"/>
                  <a:gd name="T43" fmla="*/ 11 h 195"/>
                  <a:gd name="T44" fmla="*/ 32 w 163"/>
                  <a:gd name="T45" fmla="*/ 16 h 195"/>
                  <a:gd name="T46" fmla="*/ 42 w 163"/>
                  <a:gd name="T47" fmla="*/ 23 h 195"/>
                  <a:gd name="T48" fmla="*/ 51 w 163"/>
                  <a:gd name="T49" fmla="*/ 28 h 195"/>
                  <a:gd name="T50" fmla="*/ 62 w 163"/>
                  <a:gd name="T51" fmla="*/ 34 h 195"/>
                  <a:gd name="T52" fmla="*/ 72 w 163"/>
                  <a:gd name="T53" fmla="*/ 39 h 195"/>
                  <a:gd name="T54" fmla="*/ 83 w 163"/>
                  <a:gd name="T55" fmla="*/ 44 h 195"/>
                  <a:gd name="T56" fmla="*/ 92 w 163"/>
                  <a:gd name="T57" fmla="*/ 50 h 195"/>
                  <a:gd name="T58" fmla="*/ 102 w 163"/>
                  <a:gd name="T59" fmla="*/ 55 h 195"/>
                  <a:gd name="T60" fmla="*/ 113 w 163"/>
                  <a:gd name="T61" fmla="*/ 60 h 195"/>
                  <a:gd name="T62" fmla="*/ 122 w 163"/>
                  <a:gd name="T63" fmla="*/ 66 h 195"/>
                  <a:gd name="T64" fmla="*/ 132 w 163"/>
                  <a:gd name="T65" fmla="*/ 73 h 195"/>
                  <a:gd name="T66" fmla="*/ 143 w 163"/>
                  <a:gd name="T67" fmla="*/ 78 h 195"/>
                  <a:gd name="T68" fmla="*/ 154 w 163"/>
                  <a:gd name="T69" fmla="*/ 83 h 195"/>
                  <a:gd name="T70" fmla="*/ 163 w 163"/>
                  <a:gd name="T71" fmla="*/ 90 h 1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3" h="195">
                    <a:moveTo>
                      <a:pt x="163" y="90"/>
                    </a:moveTo>
                    <a:lnTo>
                      <a:pt x="163" y="92"/>
                    </a:lnTo>
                    <a:lnTo>
                      <a:pt x="154" y="99"/>
                    </a:lnTo>
                    <a:lnTo>
                      <a:pt x="143" y="105"/>
                    </a:lnTo>
                    <a:lnTo>
                      <a:pt x="132" y="112"/>
                    </a:lnTo>
                    <a:lnTo>
                      <a:pt x="122" y="119"/>
                    </a:lnTo>
                    <a:lnTo>
                      <a:pt x="113" y="124"/>
                    </a:lnTo>
                    <a:lnTo>
                      <a:pt x="102" y="131"/>
                    </a:lnTo>
                    <a:lnTo>
                      <a:pt x="92" y="138"/>
                    </a:lnTo>
                    <a:lnTo>
                      <a:pt x="81" y="145"/>
                    </a:lnTo>
                    <a:lnTo>
                      <a:pt x="71" y="151"/>
                    </a:lnTo>
                    <a:lnTo>
                      <a:pt x="62" y="158"/>
                    </a:lnTo>
                    <a:lnTo>
                      <a:pt x="51" y="163"/>
                    </a:lnTo>
                    <a:lnTo>
                      <a:pt x="40" y="170"/>
                    </a:lnTo>
                    <a:lnTo>
                      <a:pt x="32" y="175"/>
                    </a:lnTo>
                    <a:lnTo>
                      <a:pt x="21" y="182"/>
                    </a:lnTo>
                    <a:lnTo>
                      <a:pt x="10" y="190"/>
                    </a:lnTo>
                    <a:lnTo>
                      <a:pt x="0" y="195"/>
                    </a:lnTo>
                    <a:lnTo>
                      <a:pt x="1" y="147"/>
                    </a:lnTo>
                    <a:lnTo>
                      <a:pt x="1" y="0"/>
                    </a:lnTo>
                    <a:lnTo>
                      <a:pt x="12" y="5"/>
                    </a:lnTo>
                    <a:lnTo>
                      <a:pt x="21" y="11"/>
                    </a:lnTo>
                    <a:lnTo>
                      <a:pt x="32" y="16"/>
                    </a:lnTo>
                    <a:lnTo>
                      <a:pt x="42" y="23"/>
                    </a:lnTo>
                    <a:lnTo>
                      <a:pt x="51" y="28"/>
                    </a:lnTo>
                    <a:lnTo>
                      <a:pt x="62" y="34"/>
                    </a:lnTo>
                    <a:lnTo>
                      <a:pt x="72" y="39"/>
                    </a:lnTo>
                    <a:lnTo>
                      <a:pt x="83" y="44"/>
                    </a:lnTo>
                    <a:lnTo>
                      <a:pt x="92" y="50"/>
                    </a:lnTo>
                    <a:lnTo>
                      <a:pt x="102" y="55"/>
                    </a:lnTo>
                    <a:lnTo>
                      <a:pt x="113" y="60"/>
                    </a:lnTo>
                    <a:lnTo>
                      <a:pt x="122" y="66"/>
                    </a:lnTo>
                    <a:lnTo>
                      <a:pt x="132" y="73"/>
                    </a:lnTo>
                    <a:lnTo>
                      <a:pt x="143" y="78"/>
                    </a:lnTo>
                    <a:lnTo>
                      <a:pt x="154" y="83"/>
                    </a:lnTo>
                    <a:lnTo>
                      <a:pt x="163" y="9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52" name="Freeform 117">
                <a:extLst>
                  <a:ext uri="{FF2B5EF4-FFF2-40B4-BE49-F238E27FC236}">
                    <a16:creationId xmlns:a16="http://schemas.microsoft.com/office/drawing/2014/main" id="{4DE87C1E-F61A-462E-949E-0AB8E73854E6}"/>
                  </a:ext>
                </a:extLst>
              </p:cNvPr>
              <p:cNvSpPr>
                <a:spLocks/>
              </p:cNvSpPr>
              <p:nvPr/>
            </p:nvSpPr>
            <p:spPr bwMode="auto">
              <a:xfrm>
                <a:off x="2829856" y="2760752"/>
                <a:ext cx="150253" cy="380896"/>
              </a:xfrm>
              <a:custGeom>
                <a:avLst/>
                <a:gdLst>
                  <a:gd name="T0" fmla="*/ 130 w 130"/>
                  <a:gd name="T1" fmla="*/ 127 h 462"/>
                  <a:gd name="T2" fmla="*/ 126 w 130"/>
                  <a:gd name="T3" fmla="*/ 212 h 462"/>
                  <a:gd name="T4" fmla="*/ 126 w 130"/>
                  <a:gd name="T5" fmla="*/ 373 h 462"/>
                  <a:gd name="T6" fmla="*/ 124 w 130"/>
                  <a:gd name="T7" fmla="*/ 460 h 462"/>
                  <a:gd name="T8" fmla="*/ 109 w 130"/>
                  <a:gd name="T9" fmla="*/ 460 h 462"/>
                  <a:gd name="T10" fmla="*/ 101 w 130"/>
                  <a:gd name="T11" fmla="*/ 462 h 462"/>
                  <a:gd name="T12" fmla="*/ 57 w 130"/>
                  <a:gd name="T13" fmla="*/ 462 h 462"/>
                  <a:gd name="T14" fmla="*/ 50 w 130"/>
                  <a:gd name="T15" fmla="*/ 460 h 462"/>
                  <a:gd name="T16" fmla="*/ 2 w 130"/>
                  <a:gd name="T17" fmla="*/ 460 h 462"/>
                  <a:gd name="T18" fmla="*/ 0 w 130"/>
                  <a:gd name="T19" fmla="*/ 150 h 462"/>
                  <a:gd name="T20" fmla="*/ 0 w 130"/>
                  <a:gd name="T21" fmla="*/ 0 h 462"/>
                  <a:gd name="T22" fmla="*/ 9 w 130"/>
                  <a:gd name="T23" fmla="*/ 9 h 462"/>
                  <a:gd name="T24" fmla="*/ 16 w 130"/>
                  <a:gd name="T25" fmla="*/ 18 h 462"/>
                  <a:gd name="T26" fmla="*/ 25 w 130"/>
                  <a:gd name="T27" fmla="*/ 25 h 462"/>
                  <a:gd name="T28" fmla="*/ 32 w 130"/>
                  <a:gd name="T29" fmla="*/ 34 h 462"/>
                  <a:gd name="T30" fmla="*/ 41 w 130"/>
                  <a:gd name="T31" fmla="*/ 41 h 462"/>
                  <a:gd name="T32" fmla="*/ 48 w 130"/>
                  <a:gd name="T33" fmla="*/ 49 h 462"/>
                  <a:gd name="T34" fmla="*/ 57 w 130"/>
                  <a:gd name="T35" fmla="*/ 57 h 462"/>
                  <a:gd name="T36" fmla="*/ 66 w 130"/>
                  <a:gd name="T37" fmla="*/ 64 h 462"/>
                  <a:gd name="T38" fmla="*/ 73 w 130"/>
                  <a:gd name="T39" fmla="*/ 72 h 462"/>
                  <a:gd name="T40" fmla="*/ 82 w 130"/>
                  <a:gd name="T41" fmla="*/ 80 h 462"/>
                  <a:gd name="T42" fmla="*/ 114 w 130"/>
                  <a:gd name="T43" fmla="*/ 111 h 462"/>
                  <a:gd name="T44" fmla="*/ 121 w 130"/>
                  <a:gd name="T45" fmla="*/ 120 h 462"/>
                  <a:gd name="T46" fmla="*/ 130 w 130"/>
                  <a:gd name="T47" fmla="*/ 127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 h="462">
                    <a:moveTo>
                      <a:pt x="130" y="127"/>
                    </a:moveTo>
                    <a:lnTo>
                      <a:pt x="126" y="212"/>
                    </a:lnTo>
                    <a:lnTo>
                      <a:pt x="126" y="373"/>
                    </a:lnTo>
                    <a:lnTo>
                      <a:pt x="124" y="460"/>
                    </a:lnTo>
                    <a:lnTo>
                      <a:pt x="109" y="460"/>
                    </a:lnTo>
                    <a:lnTo>
                      <a:pt x="101" y="462"/>
                    </a:lnTo>
                    <a:lnTo>
                      <a:pt x="57" y="462"/>
                    </a:lnTo>
                    <a:lnTo>
                      <a:pt x="50" y="460"/>
                    </a:lnTo>
                    <a:lnTo>
                      <a:pt x="2" y="460"/>
                    </a:lnTo>
                    <a:lnTo>
                      <a:pt x="0" y="150"/>
                    </a:lnTo>
                    <a:lnTo>
                      <a:pt x="0" y="0"/>
                    </a:lnTo>
                    <a:lnTo>
                      <a:pt x="9" y="9"/>
                    </a:lnTo>
                    <a:lnTo>
                      <a:pt x="16" y="18"/>
                    </a:lnTo>
                    <a:lnTo>
                      <a:pt x="25" y="25"/>
                    </a:lnTo>
                    <a:lnTo>
                      <a:pt x="32" y="34"/>
                    </a:lnTo>
                    <a:lnTo>
                      <a:pt x="41" y="41"/>
                    </a:lnTo>
                    <a:lnTo>
                      <a:pt x="48" y="49"/>
                    </a:lnTo>
                    <a:lnTo>
                      <a:pt x="57" y="57"/>
                    </a:lnTo>
                    <a:lnTo>
                      <a:pt x="66" y="64"/>
                    </a:lnTo>
                    <a:lnTo>
                      <a:pt x="73" y="72"/>
                    </a:lnTo>
                    <a:lnTo>
                      <a:pt x="82" y="80"/>
                    </a:lnTo>
                    <a:lnTo>
                      <a:pt x="114" y="111"/>
                    </a:lnTo>
                    <a:lnTo>
                      <a:pt x="121" y="120"/>
                    </a:lnTo>
                    <a:lnTo>
                      <a:pt x="130" y="12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53" name="Freeform 116">
                <a:extLst>
                  <a:ext uri="{FF2B5EF4-FFF2-40B4-BE49-F238E27FC236}">
                    <a16:creationId xmlns:a16="http://schemas.microsoft.com/office/drawing/2014/main" id="{9206117E-8932-4552-8292-848DA04B062D}"/>
                  </a:ext>
                </a:extLst>
              </p:cNvPr>
              <p:cNvSpPr>
                <a:spLocks/>
              </p:cNvSpPr>
              <p:nvPr/>
            </p:nvSpPr>
            <p:spPr bwMode="auto">
              <a:xfrm>
                <a:off x="2321308" y="2927291"/>
                <a:ext cx="53166" cy="30505"/>
              </a:xfrm>
              <a:custGeom>
                <a:avLst/>
                <a:gdLst>
                  <a:gd name="T0" fmla="*/ 46 w 46"/>
                  <a:gd name="T1" fmla="*/ 5 h 37"/>
                  <a:gd name="T2" fmla="*/ 44 w 46"/>
                  <a:gd name="T3" fmla="*/ 37 h 37"/>
                  <a:gd name="T4" fmla="*/ 1 w 46"/>
                  <a:gd name="T5" fmla="*/ 37 h 37"/>
                  <a:gd name="T6" fmla="*/ 1 w 46"/>
                  <a:gd name="T7" fmla="*/ 28 h 37"/>
                  <a:gd name="T8" fmla="*/ 0 w 46"/>
                  <a:gd name="T9" fmla="*/ 19 h 37"/>
                  <a:gd name="T10" fmla="*/ 0 w 46"/>
                  <a:gd name="T11" fmla="*/ 5 h 37"/>
                  <a:gd name="T12" fmla="*/ 3 w 46"/>
                  <a:gd name="T13" fmla="*/ 1 h 37"/>
                  <a:gd name="T14" fmla="*/ 39 w 46"/>
                  <a:gd name="T15" fmla="*/ 1 h 37"/>
                  <a:gd name="T16" fmla="*/ 40 w 46"/>
                  <a:gd name="T17" fmla="*/ 0 h 37"/>
                  <a:gd name="T18" fmla="*/ 44 w 46"/>
                  <a:gd name="T19" fmla="*/ 0 h 37"/>
                  <a:gd name="T20" fmla="*/ 46 w 46"/>
                  <a:gd name="T21" fmla="*/ 1 h 37"/>
                  <a:gd name="T22" fmla="*/ 46 w 46"/>
                  <a:gd name="T23" fmla="*/ 5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7">
                    <a:moveTo>
                      <a:pt x="46" y="5"/>
                    </a:moveTo>
                    <a:lnTo>
                      <a:pt x="44" y="37"/>
                    </a:lnTo>
                    <a:lnTo>
                      <a:pt x="1" y="37"/>
                    </a:lnTo>
                    <a:lnTo>
                      <a:pt x="1" y="28"/>
                    </a:lnTo>
                    <a:lnTo>
                      <a:pt x="0" y="19"/>
                    </a:lnTo>
                    <a:lnTo>
                      <a:pt x="0" y="5"/>
                    </a:lnTo>
                    <a:lnTo>
                      <a:pt x="3" y="1"/>
                    </a:lnTo>
                    <a:lnTo>
                      <a:pt x="39" y="1"/>
                    </a:lnTo>
                    <a:lnTo>
                      <a:pt x="40" y="0"/>
                    </a:lnTo>
                    <a:lnTo>
                      <a:pt x="44" y="0"/>
                    </a:lnTo>
                    <a:lnTo>
                      <a:pt x="46" y="1"/>
                    </a:lnTo>
                    <a:lnTo>
                      <a:pt x="4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54" name="Freeform 115">
                <a:extLst>
                  <a:ext uri="{FF2B5EF4-FFF2-40B4-BE49-F238E27FC236}">
                    <a16:creationId xmlns:a16="http://schemas.microsoft.com/office/drawing/2014/main" id="{8D560713-5BAD-4018-B0E7-9AAA756CC497}"/>
                  </a:ext>
                </a:extLst>
              </p:cNvPr>
              <p:cNvSpPr>
                <a:spLocks/>
              </p:cNvSpPr>
              <p:nvPr/>
            </p:nvSpPr>
            <p:spPr bwMode="auto">
              <a:xfrm>
                <a:off x="1864770" y="2928116"/>
                <a:ext cx="53166" cy="29680"/>
              </a:xfrm>
              <a:custGeom>
                <a:avLst/>
                <a:gdLst>
                  <a:gd name="T0" fmla="*/ 44 w 46"/>
                  <a:gd name="T1" fmla="*/ 2 h 36"/>
                  <a:gd name="T2" fmla="*/ 46 w 46"/>
                  <a:gd name="T3" fmla="*/ 6 h 36"/>
                  <a:gd name="T4" fmla="*/ 46 w 46"/>
                  <a:gd name="T5" fmla="*/ 29 h 36"/>
                  <a:gd name="T6" fmla="*/ 44 w 46"/>
                  <a:gd name="T7" fmla="*/ 36 h 36"/>
                  <a:gd name="T8" fmla="*/ 33 w 46"/>
                  <a:gd name="T9" fmla="*/ 36 h 36"/>
                  <a:gd name="T10" fmla="*/ 28 w 46"/>
                  <a:gd name="T11" fmla="*/ 34 h 36"/>
                  <a:gd name="T12" fmla="*/ 1 w 46"/>
                  <a:gd name="T13" fmla="*/ 34 h 36"/>
                  <a:gd name="T14" fmla="*/ 0 w 46"/>
                  <a:gd name="T15" fmla="*/ 25 h 36"/>
                  <a:gd name="T16" fmla="*/ 0 w 46"/>
                  <a:gd name="T17" fmla="*/ 0 h 36"/>
                  <a:gd name="T18" fmla="*/ 42 w 46"/>
                  <a:gd name="T19" fmla="*/ 0 h 36"/>
                  <a:gd name="T20" fmla="*/ 44 w 46"/>
                  <a:gd name="T21" fmla="*/ 2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6">
                    <a:moveTo>
                      <a:pt x="44" y="2"/>
                    </a:moveTo>
                    <a:lnTo>
                      <a:pt x="46" y="6"/>
                    </a:lnTo>
                    <a:lnTo>
                      <a:pt x="46" y="29"/>
                    </a:lnTo>
                    <a:lnTo>
                      <a:pt x="44" y="36"/>
                    </a:lnTo>
                    <a:lnTo>
                      <a:pt x="33" y="36"/>
                    </a:lnTo>
                    <a:lnTo>
                      <a:pt x="28" y="34"/>
                    </a:lnTo>
                    <a:lnTo>
                      <a:pt x="1" y="34"/>
                    </a:lnTo>
                    <a:lnTo>
                      <a:pt x="0" y="25"/>
                    </a:lnTo>
                    <a:lnTo>
                      <a:pt x="0" y="0"/>
                    </a:lnTo>
                    <a:lnTo>
                      <a:pt x="42" y="0"/>
                    </a:lnTo>
                    <a:lnTo>
                      <a:pt x="4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55" name="Freeform 114">
                <a:extLst>
                  <a:ext uri="{FF2B5EF4-FFF2-40B4-BE49-F238E27FC236}">
                    <a16:creationId xmlns:a16="http://schemas.microsoft.com/office/drawing/2014/main" id="{138E7199-0604-4B86-837D-DA804991312C}"/>
                  </a:ext>
                </a:extLst>
              </p:cNvPr>
              <p:cNvSpPr>
                <a:spLocks/>
              </p:cNvSpPr>
              <p:nvPr/>
            </p:nvSpPr>
            <p:spPr bwMode="auto">
              <a:xfrm>
                <a:off x="2117889" y="2927291"/>
                <a:ext cx="57790" cy="30505"/>
              </a:xfrm>
              <a:custGeom>
                <a:avLst/>
                <a:gdLst>
                  <a:gd name="T0" fmla="*/ 50 w 50"/>
                  <a:gd name="T1" fmla="*/ 3 h 37"/>
                  <a:gd name="T2" fmla="*/ 50 w 50"/>
                  <a:gd name="T3" fmla="*/ 28 h 37"/>
                  <a:gd name="T4" fmla="*/ 48 w 50"/>
                  <a:gd name="T5" fmla="*/ 37 h 37"/>
                  <a:gd name="T6" fmla="*/ 14 w 50"/>
                  <a:gd name="T7" fmla="*/ 37 h 37"/>
                  <a:gd name="T8" fmla="*/ 11 w 50"/>
                  <a:gd name="T9" fmla="*/ 35 h 37"/>
                  <a:gd name="T10" fmla="*/ 2 w 50"/>
                  <a:gd name="T11" fmla="*/ 35 h 37"/>
                  <a:gd name="T12" fmla="*/ 2 w 50"/>
                  <a:gd name="T13" fmla="*/ 10 h 37"/>
                  <a:gd name="T14" fmla="*/ 0 w 50"/>
                  <a:gd name="T15" fmla="*/ 3 h 37"/>
                  <a:gd name="T16" fmla="*/ 2 w 50"/>
                  <a:gd name="T17" fmla="*/ 1 h 37"/>
                  <a:gd name="T18" fmla="*/ 45 w 50"/>
                  <a:gd name="T19" fmla="*/ 1 h 37"/>
                  <a:gd name="T20" fmla="*/ 48 w 50"/>
                  <a:gd name="T21" fmla="*/ 0 h 37"/>
                  <a:gd name="T22" fmla="*/ 50 w 50"/>
                  <a:gd name="T23" fmla="*/ 3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37">
                    <a:moveTo>
                      <a:pt x="50" y="3"/>
                    </a:moveTo>
                    <a:lnTo>
                      <a:pt x="50" y="28"/>
                    </a:lnTo>
                    <a:lnTo>
                      <a:pt x="48" y="37"/>
                    </a:lnTo>
                    <a:lnTo>
                      <a:pt x="14" y="37"/>
                    </a:lnTo>
                    <a:lnTo>
                      <a:pt x="11" y="35"/>
                    </a:lnTo>
                    <a:lnTo>
                      <a:pt x="2" y="35"/>
                    </a:lnTo>
                    <a:lnTo>
                      <a:pt x="2" y="10"/>
                    </a:lnTo>
                    <a:lnTo>
                      <a:pt x="0" y="3"/>
                    </a:lnTo>
                    <a:lnTo>
                      <a:pt x="2" y="1"/>
                    </a:lnTo>
                    <a:lnTo>
                      <a:pt x="45" y="1"/>
                    </a:lnTo>
                    <a:lnTo>
                      <a:pt x="48" y="0"/>
                    </a:lnTo>
                    <a:lnTo>
                      <a:pt x="5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56" name="Freeform 113">
                <a:extLst>
                  <a:ext uri="{FF2B5EF4-FFF2-40B4-BE49-F238E27FC236}">
                    <a16:creationId xmlns:a16="http://schemas.microsoft.com/office/drawing/2014/main" id="{65646A52-1F63-4DC4-9DB6-E8A833529EC8}"/>
                  </a:ext>
                </a:extLst>
              </p:cNvPr>
              <p:cNvSpPr>
                <a:spLocks/>
              </p:cNvSpPr>
              <p:nvPr/>
            </p:nvSpPr>
            <p:spPr bwMode="auto">
              <a:xfrm>
                <a:off x="2570959" y="2928116"/>
                <a:ext cx="58945" cy="29680"/>
              </a:xfrm>
              <a:custGeom>
                <a:avLst/>
                <a:gdLst>
                  <a:gd name="T0" fmla="*/ 47 w 51"/>
                  <a:gd name="T1" fmla="*/ 4 h 36"/>
                  <a:gd name="T2" fmla="*/ 47 w 51"/>
                  <a:gd name="T3" fmla="*/ 20 h 36"/>
                  <a:gd name="T4" fmla="*/ 49 w 51"/>
                  <a:gd name="T5" fmla="*/ 27 h 36"/>
                  <a:gd name="T6" fmla="*/ 51 w 51"/>
                  <a:gd name="T7" fmla="*/ 34 h 36"/>
                  <a:gd name="T8" fmla="*/ 47 w 51"/>
                  <a:gd name="T9" fmla="*/ 36 h 36"/>
                  <a:gd name="T10" fmla="*/ 5 w 51"/>
                  <a:gd name="T11" fmla="*/ 36 h 36"/>
                  <a:gd name="T12" fmla="*/ 3 w 51"/>
                  <a:gd name="T13" fmla="*/ 34 h 36"/>
                  <a:gd name="T14" fmla="*/ 3 w 51"/>
                  <a:gd name="T15" fmla="*/ 29 h 36"/>
                  <a:gd name="T16" fmla="*/ 5 w 51"/>
                  <a:gd name="T17" fmla="*/ 27 h 36"/>
                  <a:gd name="T18" fmla="*/ 3 w 51"/>
                  <a:gd name="T19" fmla="*/ 22 h 36"/>
                  <a:gd name="T20" fmla="*/ 3 w 51"/>
                  <a:gd name="T21" fmla="*/ 9 h 36"/>
                  <a:gd name="T22" fmla="*/ 0 w 51"/>
                  <a:gd name="T23" fmla="*/ 6 h 36"/>
                  <a:gd name="T24" fmla="*/ 0 w 51"/>
                  <a:gd name="T25" fmla="*/ 4 h 36"/>
                  <a:gd name="T26" fmla="*/ 1 w 51"/>
                  <a:gd name="T27" fmla="*/ 2 h 36"/>
                  <a:gd name="T28" fmla="*/ 1 w 51"/>
                  <a:gd name="T29" fmla="*/ 0 h 36"/>
                  <a:gd name="T30" fmla="*/ 37 w 51"/>
                  <a:gd name="T31" fmla="*/ 0 h 36"/>
                  <a:gd name="T32" fmla="*/ 42 w 51"/>
                  <a:gd name="T33" fmla="*/ 2 h 36"/>
                  <a:gd name="T34" fmla="*/ 47 w 51"/>
                  <a:gd name="T35" fmla="*/ 4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1" h="36">
                    <a:moveTo>
                      <a:pt x="47" y="4"/>
                    </a:moveTo>
                    <a:lnTo>
                      <a:pt x="47" y="20"/>
                    </a:lnTo>
                    <a:lnTo>
                      <a:pt x="49" y="27"/>
                    </a:lnTo>
                    <a:lnTo>
                      <a:pt x="51" y="34"/>
                    </a:lnTo>
                    <a:lnTo>
                      <a:pt x="47" y="36"/>
                    </a:lnTo>
                    <a:lnTo>
                      <a:pt x="5" y="36"/>
                    </a:lnTo>
                    <a:lnTo>
                      <a:pt x="3" y="34"/>
                    </a:lnTo>
                    <a:lnTo>
                      <a:pt x="3" y="29"/>
                    </a:lnTo>
                    <a:lnTo>
                      <a:pt x="5" y="27"/>
                    </a:lnTo>
                    <a:lnTo>
                      <a:pt x="3" y="22"/>
                    </a:lnTo>
                    <a:lnTo>
                      <a:pt x="3" y="9"/>
                    </a:lnTo>
                    <a:lnTo>
                      <a:pt x="0" y="6"/>
                    </a:lnTo>
                    <a:lnTo>
                      <a:pt x="0" y="4"/>
                    </a:lnTo>
                    <a:lnTo>
                      <a:pt x="1" y="2"/>
                    </a:lnTo>
                    <a:lnTo>
                      <a:pt x="1" y="0"/>
                    </a:lnTo>
                    <a:lnTo>
                      <a:pt x="37" y="0"/>
                    </a:lnTo>
                    <a:lnTo>
                      <a:pt x="42" y="2"/>
                    </a:lnTo>
                    <a:lnTo>
                      <a:pt x="4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57" name="Freeform 112">
                <a:extLst>
                  <a:ext uri="{FF2B5EF4-FFF2-40B4-BE49-F238E27FC236}">
                    <a16:creationId xmlns:a16="http://schemas.microsoft.com/office/drawing/2014/main" id="{EDA595F4-3AE6-4891-BF7C-0B451C2ADD1C}"/>
                  </a:ext>
                </a:extLst>
              </p:cNvPr>
              <p:cNvSpPr>
                <a:spLocks/>
              </p:cNvSpPr>
              <p:nvPr/>
            </p:nvSpPr>
            <p:spPr bwMode="auto">
              <a:xfrm>
                <a:off x="2635683" y="2928116"/>
                <a:ext cx="57790" cy="29680"/>
              </a:xfrm>
              <a:custGeom>
                <a:avLst/>
                <a:gdLst>
                  <a:gd name="T0" fmla="*/ 50 w 50"/>
                  <a:gd name="T1" fmla="*/ 6 h 36"/>
                  <a:gd name="T2" fmla="*/ 50 w 50"/>
                  <a:gd name="T3" fmla="*/ 22 h 36"/>
                  <a:gd name="T4" fmla="*/ 48 w 50"/>
                  <a:gd name="T5" fmla="*/ 29 h 36"/>
                  <a:gd name="T6" fmla="*/ 46 w 50"/>
                  <a:gd name="T7" fmla="*/ 36 h 36"/>
                  <a:gd name="T8" fmla="*/ 7 w 50"/>
                  <a:gd name="T9" fmla="*/ 36 h 36"/>
                  <a:gd name="T10" fmla="*/ 2 w 50"/>
                  <a:gd name="T11" fmla="*/ 34 h 36"/>
                  <a:gd name="T12" fmla="*/ 2 w 50"/>
                  <a:gd name="T13" fmla="*/ 16 h 36"/>
                  <a:gd name="T14" fmla="*/ 0 w 50"/>
                  <a:gd name="T15" fmla="*/ 9 h 36"/>
                  <a:gd name="T16" fmla="*/ 0 w 50"/>
                  <a:gd name="T17" fmla="*/ 2 h 36"/>
                  <a:gd name="T18" fmla="*/ 13 w 50"/>
                  <a:gd name="T19" fmla="*/ 2 h 36"/>
                  <a:gd name="T20" fmla="*/ 18 w 50"/>
                  <a:gd name="T21" fmla="*/ 0 h 36"/>
                  <a:gd name="T22" fmla="*/ 39 w 50"/>
                  <a:gd name="T23" fmla="*/ 0 h 36"/>
                  <a:gd name="T24" fmla="*/ 45 w 50"/>
                  <a:gd name="T25" fmla="*/ 2 h 36"/>
                  <a:gd name="T26" fmla="*/ 50 w 50"/>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36">
                    <a:moveTo>
                      <a:pt x="50" y="6"/>
                    </a:moveTo>
                    <a:lnTo>
                      <a:pt x="50" y="22"/>
                    </a:lnTo>
                    <a:lnTo>
                      <a:pt x="48" y="29"/>
                    </a:lnTo>
                    <a:lnTo>
                      <a:pt x="46" y="36"/>
                    </a:lnTo>
                    <a:lnTo>
                      <a:pt x="7" y="36"/>
                    </a:lnTo>
                    <a:lnTo>
                      <a:pt x="2" y="34"/>
                    </a:lnTo>
                    <a:lnTo>
                      <a:pt x="2" y="16"/>
                    </a:lnTo>
                    <a:lnTo>
                      <a:pt x="0" y="9"/>
                    </a:lnTo>
                    <a:lnTo>
                      <a:pt x="0" y="2"/>
                    </a:lnTo>
                    <a:lnTo>
                      <a:pt x="13" y="2"/>
                    </a:lnTo>
                    <a:lnTo>
                      <a:pt x="18" y="0"/>
                    </a:lnTo>
                    <a:lnTo>
                      <a:pt x="39" y="0"/>
                    </a:lnTo>
                    <a:lnTo>
                      <a:pt x="45" y="2"/>
                    </a:lnTo>
                    <a:lnTo>
                      <a:pt x="5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58" name="Freeform 111">
                <a:extLst>
                  <a:ext uri="{FF2B5EF4-FFF2-40B4-BE49-F238E27FC236}">
                    <a16:creationId xmlns:a16="http://schemas.microsoft.com/office/drawing/2014/main" id="{E007588C-34FB-446E-9355-664C50E5EC06}"/>
                  </a:ext>
                </a:extLst>
              </p:cNvPr>
              <p:cNvSpPr>
                <a:spLocks/>
              </p:cNvSpPr>
              <p:nvPr/>
            </p:nvSpPr>
            <p:spPr bwMode="auto">
              <a:xfrm>
                <a:off x="2705031" y="2927291"/>
                <a:ext cx="55478" cy="32154"/>
              </a:xfrm>
              <a:custGeom>
                <a:avLst/>
                <a:gdLst>
                  <a:gd name="T0" fmla="*/ 48 w 48"/>
                  <a:gd name="T1" fmla="*/ 33 h 39"/>
                  <a:gd name="T2" fmla="*/ 43 w 48"/>
                  <a:gd name="T3" fmla="*/ 39 h 39"/>
                  <a:gd name="T4" fmla="*/ 2 w 48"/>
                  <a:gd name="T5" fmla="*/ 37 h 39"/>
                  <a:gd name="T6" fmla="*/ 0 w 48"/>
                  <a:gd name="T7" fmla="*/ 35 h 39"/>
                  <a:gd name="T8" fmla="*/ 0 w 48"/>
                  <a:gd name="T9" fmla="*/ 9 h 39"/>
                  <a:gd name="T10" fmla="*/ 2 w 48"/>
                  <a:gd name="T11" fmla="*/ 5 h 39"/>
                  <a:gd name="T12" fmla="*/ 6 w 48"/>
                  <a:gd name="T13" fmla="*/ 1 h 39"/>
                  <a:gd name="T14" fmla="*/ 36 w 48"/>
                  <a:gd name="T15" fmla="*/ 1 h 39"/>
                  <a:gd name="T16" fmla="*/ 41 w 48"/>
                  <a:gd name="T17" fmla="*/ 0 h 39"/>
                  <a:gd name="T18" fmla="*/ 48 w 48"/>
                  <a:gd name="T19" fmla="*/ 7 h 39"/>
                  <a:gd name="T20" fmla="*/ 48 w 48"/>
                  <a:gd name="T21" fmla="*/ 33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39">
                    <a:moveTo>
                      <a:pt x="48" y="33"/>
                    </a:moveTo>
                    <a:lnTo>
                      <a:pt x="43" y="39"/>
                    </a:lnTo>
                    <a:lnTo>
                      <a:pt x="2" y="37"/>
                    </a:lnTo>
                    <a:lnTo>
                      <a:pt x="0" y="35"/>
                    </a:lnTo>
                    <a:lnTo>
                      <a:pt x="0" y="9"/>
                    </a:lnTo>
                    <a:lnTo>
                      <a:pt x="2" y="5"/>
                    </a:lnTo>
                    <a:lnTo>
                      <a:pt x="6" y="1"/>
                    </a:lnTo>
                    <a:lnTo>
                      <a:pt x="36" y="1"/>
                    </a:lnTo>
                    <a:lnTo>
                      <a:pt x="41" y="0"/>
                    </a:lnTo>
                    <a:lnTo>
                      <a:pt x="48" y="7"/>
                    </a:lnTo>
                    <a:lnTo>
                      <a:pt x="4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59" name="Freeform 110">
                <a:extLst>
                  <a:ext uri="{FF2B5EF4-FFF2-40B4-BE49-F238E27FC236}">
                    <a16:creationId xmlns:a16="http://schemas.microsoft.com/office/drawing/2014/main" id="{D87C3D04-C310-47CC-B16D-EDFFA0A7227F}"/>
                  </a:ext>
                </a:extLst>
              </p:cNvPr>
              <p:cNvSpPr>
                <a:spLocks/>
              </p:cNvSpPr>
              <p:nvPr/>
            </p:nvSpPr>
            <p:spPr bwMode="auto">
              <a:xfrm>
                <a:off x="1934118" y="2928116"/>
                <a:ext cx="50855" cy="29680"/>
              </a:xfrm>
              <a:custGeom>
                <a:avLst/>
                <a:gdLst>
                  <a:gd name="T0" fmla="*/ 44 w 44"/>
                  <a:gd name="T1" fmla="*/ 34 h 36"/>
                  <a:gd name="T2" fmla="*/ 39 w 44"/>
                  <a:gd name="T3" fmla="*/ 34 h 36"/>
                  <a:gd name="T4" fmla="*/ 34 w 44"/>
                  <a:gd name="T5" fmla="*/ 36 h 36"/>
                  <a:gd name="T6" fmla="*/ 23 w 44"/>
                  <a:gd name="T7" fmla="*/ 36 h 36"/>
                  <a:gd name="T8" fmla="*/ 18 w 44"/>
                  <a:gd name="T9" fmla="*/ 34 h 36"/>
                  <a:gd name="T10" fmla="*/ 7 w 44"/>
                  <a:gd name="T11" fmla="*/ 34 h 36"/>
                  <a:gd name="T12" fmla="*/ 2 w 44"/>
                  <a:gd name="T13" fmla="*/ 36 h 36"/>
                  <a:gd name="T14" fmla="*/ 0 w 44"/>
                  <a:gd name="T15" fmla="*/ 34 h 36"/>
                  <a:gd name="T16" fmla="*/ 0 w 44"/>
                  <a:gd name="T17" fmla="*/ 8 h 36"/>
                  <a:gd name="T18" fmla="*/ 2 w 44"/>
                  <a:gd name="T19" fmla="*/ 0 h 36"/>
                  <a:gd name="T20" fmla="*/ 44 w 44"/>
                  <a:gd name="T21" fmla="*/ 2 h 36"/>
                  <a:gd name="T22" fmla="*/ 44 w 44"/>
                  <a:gd name="T23" fmla="*/ 34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6">
                    <a:moveTo>
                      <a:pt x="44" y="34"/>
                    </a:moveTo>
                    <a:lnTo>
                      <a:pt x="39" y="34"/>
                    </a:lnTo>
                    <a:lnTo>
                      <a:pt x="34" y="36"/>
                    </a:lnTo>
                    <a:lnTo>
                      <a:pt x="23" y="36"/>
                    </a:lnTo>
                    <a:lnTo>
                      <a:pt x="18" y="34"/>
                    </a:lnTo>
                    <a:lnTo>
                      <a:pt x="7" y="34"/>
                    </a:lnTo>
                    <a:lnTo>
                      <a:pt x="2" y="36"/>
                    </a:lnTo>
                    <a:lnTo>
                      <a:pt x="0" y="34"/>
                    </a:lnTo>
                    <a:lnTo>
                      <a:pt x="0" y="8"/>
                    </a:lnTo>
                    <a:lnTo>
                      <a:pt x="2" y="0"/>
                    </a:lnTo>
                    <a:lnTo>
                      <a:pt x="44" y="2"/>
                    </a:lnTo>
                    <a:lnTo>
                      <a:pt x="4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60" name="Freeform 109">
                <a:extLst>
                  <a:ext uri="{FF2B5EF4-FFF2-40B4-BE49-F238E27FC236}">
                    <a16:creationId xmlns:a16="http://schemas.microsoft.com/office/drawing/2014/main" id="{17A17499-145F-4F3C-AAFC-0ABE06DFFE15}"/>
                  </a:ext>
                </a:extLst>
              </p:cNvPr>
              <p:cNvSpPr>
                <a:spLocks/>
              </p:cNvSpPr>
              <p:nvPr/>
            </p:nvSpPr>
            <p:spPr bwMode="auto">
              <a:xfrm>
                <a:off x="2187236" y="2928116"/>
                <a:ext cx="60101" cy="29680"/>
              </a:xfrm>
              <a:custGeom>
                <a:avLst/>
                <a:gdLst>
                  <a:gd name="T0" fmla="*/ 52 w 52"/>
                  <a:gd name="T1" fmla="*/ 2 h 36"/>
                  <a:gd name="T2" fmla="*/ 50 w 52"/>
                  <a:gd name="T3" fmla="*/ 8 h 36"/>
                  <a:gd name="T4" fmla="*/ 50 w 52"/>
                  <a:gd name="T5" fmla="*/ 32 h 36"/>
                  <a:gd name="T6" fmla="*/ 47 w 52"/>
                  <a:gd name="T7" fmla="*/ 36 h 36"/>
                  <a:gd name="T8" fmla="*/ 8 w 52"/>
                  <a:gd name="T9" fmla="*/ 36 h 36"/>
                  <a:gd name="T10" fmla="*/ 2 w 52"/>
                  <a:gd name="T11" fmla="*/ 34 h 36"/>
                  <a:gd name="T12" fmla="*/ 0 w 52"/>
                  <a:gd name="T13" fmla="*/ 2 h 36"/>
                  <a:gd name="T14" fmla="*/ 4 w 52"/>
                  <a:gd name="T15" fmla="*/ 0 h 36"/>
                  <a:gd name="T16" fmla="*/ 52 w 52"/>
                  <a:gd name="T17" fmla="*/ 2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36">
                    <a:moveTo>
                      <a:pt x="52" y="2"/>
                    </a:moveTo>
                    <a:lnTo>
                      <a:pt x="50" y="8"/>
                    </a:lnTo>
                    <a:lnTo>
                      <a:pt x="50" y="32"/>
                    </a:lnTo>
                    <a:lnTo>
                      <a:pt x="47" y="36"/>
                    </a:lnTo>
                    <a:lnTo>
                      <a:pt x="8" y="36"/>
                    </a:lnTo>
                    <a:lnTo>
                      <a:pt x="2" y="34"/>
                    </a:lnTo>
                    <a:lnTo>
                      <a:pt x="0" y="2"/>
                    </a:lnTo>
                    <a:lnTo>
                      <a:pt x="4" y="0"/>
                    </a:lnTo>
                    <a:lnTo>
                      <a:pt x="5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61" name="Freeform 108">
                <a:extLst>
                  <a:ext uri="{FF2B5EF4-FFF2-40B4-BE49-F238E27FC236}">
                    <a16:creationId xmlns:a16="http://schemas.microsoft.com/office/drawing/2014/main" id="{43159171-74B2-4A5D-874C-8FD2CFFBB273}"/>
                  </a:ext>
                </a:extLst>
              </p:cNvPr>
              <p:cNvSpPr>
                <a:spLocks/>
              </p:cNvSpPr>
              <p:nvPr/>
            </p:nvSpPr>
            <p:spPr bwMode="auto">
              <a:xfrm>
                <a:off x="2261207" y="2928116"/>
                <a:ext cx="50855" cy="31329"/>
              </a:xfrm>
              <a:custGeom>
                <a:avLst/>
                <a:gdLst>
                  <a:gd name="T0" fmla="*/ 43 w 44"/>
                  <a:gd name="T1" fmla="*/ 2 h 38"/>
                  <a:gd name="T2" fmla="*/ 44 w 44"/>
                  <a:gd name="T3" fmla="*/ 4 h 38"/>
                  <a:gd name="T4" fmla="*/ 44 w 44"/>
                  <a:gd name="T5" fmla="*/ 6 h 38"/>
                  <a:gd name="T6" fmla="*/ 43 w 44"/>
                  <a:gd name="T7" fmla="*/ 9 h 38"/>
                  <a:gd name="T8" fmla="*/ 43 w 44"/>
                  <a:gd name="T9" fmla="*/ 31 h 38"/>
                  <a:gd name="T10" fmla="*/ 41 w 44"/>
                  <a:gd name="T11" fmla="*/ 38 h 38"/>
                  <a:gd name="T12" fmla="*/ 36 w 44"/>
                  <a:gd name="T13" fmla="*/ 36 h 38"/>
                  <a:gd name="T14" fmla="*/ 9 w 44"/>
                  <a:gd name="T15" fmla="*/ 36 h 38"/>
                  <a:gd name="T16" fmla="*/ 4 w 44"/>
                  <a:gd name="T17" fmla="*/ 34 h 38"/>
                  <a:gd name="T18" fmla="*/ 0 w 44"/>
                  <a:gd name="T19" fmla="*/ 34 h 38"/>
                  <a:gd name="T20" fmla="*/ 0 w 44"/>
                  <a:gd name="T21" fmla="*/ 2 h 38"/>
                  <a:gd name="T22" fmla="*/ 6 w 44"/>
                  <a:gd name="T23" fmla="*/ 0 h 38"/>
                  <a:gd name="T24" fmla="*/ 37 w 44"/>
                  <a:gd name="T25" fmla="*/ 0 h 38"/>
                  <a:gd name="T26" fmla="*/ 43 w 44"/>
                  <a:gd name="T27" fmla="*/ 2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38">
                    <a:moveTo>
                      <a:pt x="43" y="2"/>
                    </a:moveTo>
                    <a:lnTo>
                      <a:pt x="44" y="4"/>
                    </a:lnTo>
                    <a:lnTo>
                      <a:pt x="44" y="6"/>
                    </a:lnTo>
                    <a:lnTo>
                      <a:pt x="43" y="9"/>
                    </a:lnTo>
                    <a:lnTo>
                      <a:pt x="43" y="31"/>
                    </a:lnTo>
                    <a:lnTo>
                      <a:pt x="41" y="38"/>
                    </a:lnTo>
                    <a:lnTo>
                      <a:pt x="36" y="36"/>
                    </a:lnTo>
                    <a:lnTo>
                      <a:pt x="9" y="36"/>
                    </a:lnTo>
                    <a:lnTo>
                      <a:pt x="4" y="34"/>
                    </a:lnTo>
                    <a:lnTo>
                      <a:pt x="0" y="34"/>
                    </a:lnTo>
                    <a:lnTo>
                      <a:pt x="0" y="2"/>
                    </a:lnTo>
                    <a:lnTo>
                      <a:pt x="6" y="0"/>
                    </a:lnTo>
                    <a:lnTo>
                      <a:pt x="37" y="0"/>
                    </a:lnTo>
                    <a:lnTo>
                      <a:pt x="4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62" name="Freeform 107">
                <a:extLst>
                  <a:ext uri="{FF2B5EF4-FFF2-40B4-BE49-F238E27FC236}">
                    <a16:creationId xmlns:a16="http://schemas.microsoft.com/office/drawing/2014/main" id="{0F6CA1E1-5E6C-4909-AA73-C7F993330E66}"/>
                  </a:ext>
                </a:extLst>
              </p:cNvPr>
              <p:cNvSpPr>
                <a:spLocks/>
              </p:cNvSpPr>
              <p:nvPr/>
            </p:nvSpPr>
            <p:spPr bwMode="auto">
              <a:xfrm>
                <a:off x="2507390" y="2928116"/>
                <a:ext cx="55478" cy="31329"/>
              </a:xfrm>
              <a:custGeom>
                <a:avLst/>
                <a:gdLst>
                  <a:gd name="T0" fmla="*/ 46 w 48"/>
                  <a:gd name="T1" fmla="*/ 2 h 38"/>
                  <a:gd name="T2" fmla="*/ 48 w 48"/>
                  <a:gd name="T3" fmla="*/ 9 h 38"/>
                  <a:gd name="T4" fmla="*/ 48 w 48"/>
                  <a:gd name="T5" fmla="*/ 36 h 38"/>
                  <a:gd name="T6" fmla="*/ 46 w 48"/>
                  <a:gd name="T7" fmla="*/ 38 h 38"/>
                  <a:gd name="T8" fmla="*/ 40 w 48"/>
                  <a:gd name="T9" fmla="*/ 36 h 38"/>
                  <a:gd name="T10" fmla="*/ 0 w 48"/>
                  <a:gd name="T11" fmla="*/ 36 h 38"/>
                  <a:gd name="T12" fmla="*/ 0 w 48"/>
                  <a:gd name="T13" fmla="*/ 16 h 38"/>
                  <a:gd name="T14" fmla="*/ 1 w 48"/>
                  <a:gd name="T15" fmla="*/ 8 h 38"/>
                  <a:gd name="T16" fmla="*/ 3 w 48"/>
                  <a:gd name="T17" fmla="*/ 0 h 38"/>
                  <a:gd name="T18" fmla="*/ 40 w 48"/>
                  <a:gd name="T19" fmla="*/ 0 h 38"/>
                  <a:gd name="T20" fmla="*/ 46 w 48"/>
                  <a:gd name="T21" fmla="*/ 2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38">
                    <a:moveTo>
                      <a:pt x="46" y="2"/>
                    </a:moveTo>
                    <a:lnTo>
                      <a:pt x="48" y="9"/>
                    </a:lnTo>
                    <a:lnTo>
                      <a:pt x="48" y="36"/>
                    </a:lnTo>
                    <a:lnTo>
                      <a:pt x="46" y="38"/>
                    </a:lnTo>
                    <a:lnTo>
                      <a:pt x="40" y="36"/>
                    </a:lnTo>
                    <a:lnTo>
                      <a:pt x="0" y="36"/>
                    </a:lnTo>
                    <a:lnTo>
                      <a:pt x="0" y="16"/>
                    </a:lnTo>
                    <a:lnTo>
                      <a:pt x="1" y="8"/>
                    </a:lnTo>
                    <a:lnTo>
                      <a:pt x="3" y="0"/>
                    </a:lnTo>
                    <a:lnTo>
                      <a:pt x="40" y="0"/>
                    </a:lnTo>
                    <a:lnTo>
                      <a:pt x="4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63" name="Freeform 106">
                <a:extLst>
                  <a:ext uri="{FF2B5EF4-FFF2-40B4-BE49-F238E27FC236}">
                    <a16:creationId xmlns:a16="http://schemas.microsoft.com/office/drawing/2014/main" id="{C8916721-8532-4D42-B4FC-CC519146C86C}"/>
                  </a:ext>
                </a:extLst>
              </p:cNvPr>
              <p:cNvSpPr>
                <a:spLocks/>
              </p:cNvSpPr>
              <p:nvPr/>
            </p:nvSpPr>
            <p:spPr bwMode="auto">
              <a:xfrm>
                <a:off x="1872861" y="2934711"/>
                <a:ext cx="36985" cy="15665"/>
              </a:xfrm>
              <a:custGeom>
                <a:avLst/>
                <a:gdLst>
                  <a:gd name="T0" fmla="*/ 32 w 32"/>
                  <a:gd name="T1" fmla="*/ 19 h 19"/>
                  <a:gd name="T2" fmla="*/ 0 w 32"/>
                  <a:gd name="T3" fmla="*/ 17 h 19"/>
                  <a:gd name="T4" fmla="*/ 0 w 32"/>
                  <a:gd name="T5" fmla="*/ 1 h 19"/>
                  <a:gd name="T6" fmla="*/ 3 w 32"/>
                  <a:gd name="T7" fmla="*/ 0 h 19"/>
                  <a:gd name="T8" fmla="*/ 32 w 32"/>
                  <a:gd name="T9" fmla="*/ 0 h 19"/>
                  <a:gd name="T10" fmla="*/ 32 w 32"/>
                  <a:gd name="T11" fmla="*/ 19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9">
                    <a:moveTo>
                      <a:pt x="32" y="19"/>
                    </a:moveTo>
                    <a:lnTo>
                      <a:pt x="0" y="17"/>
                    </a:lnTo>
                    <a:lnTo>
                      <a:pt x="0" y="1"/>
                    </a:lnTo>
                    <a:lnTo>
                      <a:pt x="3" y="0"/>
                    </a:lnTo>
                    <a:lnTo>
                      <a:pt x="32" y="0"/>
                    </a:lnTo>
                    <a:lnTo>
                      <a:pt x="3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64" name="Rectangle 105">
                <a:extLst>
                  <a:ext uri="{FF2B5EF4-FFF2-40B4-BE49-F238E27FC236}">
                    <a16:creationId xmlns:a16="http://schemas.microsoft.com/office/drawing/2014/main" id="{9E5AF8D4-34AE-4C72-A8BF-3E684BE74866}"/>
                  </a:ext>
                </a:extLst>
              </p:cNvPr>
              <p:cNvSpPr>
                <a:spLocks noChangeArrowheads="1"/>
              </p:cNvSpPr>
              <p:nvPr/>
            </p:nvSpPr>
            <p:spPr bwMode="auto">
              <a:xfrm>
                <a:off x="1944520" y="2934711"/>
                <a:ext cx="32362" cy="15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65" name="Rectangle 104">
                <a:extLst>
                  <a:ext uri="{FF2B5EF4-FFF2-40B4-BE49-F238E27FC236}">
                    <a16:creationId xmlns:a16="http://schemas.microsoft.com/office/drawing/2014/main" id="{05F968A8-74FA-45F1-8F44-EE5380970F3D}"/>
                  </a:ext>
                </a:extLst>
              </p:cNvPr>
              <p:cNvSpPr>
                <a:spLocks noChangeArrowheads="1"/>
              </p:cNvSpPr>
              <p:nvPr/>
            </p:nvSpPr>
            <p:spPr bwMode="auto">
              <a:xfrm>
                <a:off x="2130602" y="2935536"/>
                <a:ext cx="34674" cy="148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66" name="Freeform 103">
                <a:extLst>
                  <a:ext uri="{FF2B5EF4-FFF2-40B4-BE49-F238E27FC236}">
                    <a16:creationId xmlns:a16="http://schemas.microsoft.com/office/drawing/2014/main" id="{DB096E22-36BC-4009-9DDE-6561EE9FC9B1}"/>
                  </a:ext>
                </a:extLst>
              </p:cNvPr>
              <p:cNvSpPr>
                <a:spLocks/>
              </p:cNvSpPr>
              <p:nvPr/>
            </p:nvSpPr>
            <p:spPr bwMode="auto">
              <a:xfrm>
                <a:off x="2197638" y="2934711"/>
                <a:ext cx="39297" cy="15665"/>
              </a:xfrm>
              <a:custGeom>
                <a:avLst/>
                <a:gdLst>
                  <a:gd name="T0" fmla="*/ 32 w 34"/>
                  <a:gd name="T1" fmla="*/ 1 h 19"/>
                  <a:gd name="T2" fmla="*/ 34 w 34"/>
                  <a:gd name="T3" fmla="*/ 5 h 19"/>
                  <a:gd name="T4" fmla="*/ 34 w 34"/>
                  <a:gd name="T5" fmla="*/ 19 h 19"/>
                  <a:gd name="T6" fmla="*/ 0 w 34"/>
                  <a:gd name="T7" fmla="*/ 19 h 19"/>
                  <a:gd name="T8" fmla="*/ 0 w 34"/>
                  <a:gd name="T9" fmla="*/ 1 h 19"/>
                  <a:gd name="T10" fmla="*/ 6 w 34"/>
                  <a:gd name="T11" fmla="*/ 1 h 19"/>
                  <a:gd name="T12" fmla="*/ 9 w 34"/>
                  <a:gd name="T13" fmla="*/ 0 h 19"/>
                  <a:gd name="T14" fmla="*/ 29 w 34"/>
                  <a:gd name="T15" fmla="*/ 0 h 19"/>
                  <a:gd name="T16" fmla="*/ 32 w 34"/>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9">
                    <a:moveTo>
                      <a:pt x="32" y="1"/>
                    </a:moveTo>
                    <a:lnTo>
                      <a:pt x="34" y="5"/>
                    </a:lnTo>
                    <a:lnTo>
                      <a:pt x="34" y="19"/>
                    </a:lnTo>
                    <a:lnTo>
                      <a:pt x="0" y="19"/>
                    </a:lnTo>
                    <a:lnTo>
                      <a:pt x="0" y="1"/>
                    </a:lnTo>
                    <a:lnTo>
                      <a:pt x="6" y="1"/>
                    </a:lnTo>
                    <a:lnTo>
                      <a:pt x="9" y="0"/>
                    </a:lnTo>
                    <a:lnTo>
                      <a:pt x="29" y="0"/>
                    </a:lnTo>
                    <a:lnTo>
                      <a:pt x="3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67" name="Freeform 102">
                <a:extLst>
                  <a:ext uri="{FF2B5EF4-FFF2-40B4-BE49-F238E27FC236}">
                    <a16:creationId xmlns:a16="http://schemas.microsoft.com/office/drawing/2014/main" id="{B392159B-4D64-4C22-9414-577ABCCB0107}"/>
                  </a:ext>
                </a:extLst>
              </p:cNvPr>
              <p:cNvSpPr>
                <a:spLocks/>
              </p:cNvSpPr>
              <p:nvPr/>
            </p:nvSpPr>
            <p:spPr bwMode="auto">
              <a:xfrm>
                <a:off x="2269297" y="2934711"/>
                <a:ext cx="33518" cy="15665"/>
              </a:xfrm>
              <a:custGeom>
                <a:avLst/>
                <a:gdLst>
                  <a:gd name="T0" fmla="*/ 29 w 29"/>
                  <a:gd name="T1" fmla="*/ 1 h 19"/>
                  <a:gd name="T2" fmla="*/ 27 w 29"/>
                  <a:gd name="T3" fmla="*/ 19 h 19"/>
                  <a:gd name="T4" fmla="*/ 0 w 29"/>
                  <a:gd name="T5" fmla="*/ 19 h 19"/>
                  <a:gd name="T6" fmla="*/ 0 w 29"/>
                  <a:gd name="T7" fmla="*/ 1 h 19"/>
                  <a:gd name="T8" fmla="*/ 7 w 29"/>
                  <a:gd name="T9" fmla="*/ 1 h 19"/>
                  <a:gd name="T10" fmla="*/ 11 w 29"/>
                  <a:gd name="T11" fmla="*/ 0 h 19"/>
                  <a:gd name="T12" fmla="*/ 25 w 29"/>
                  <a:gd name="T13" fmla="*/ 0 h 19"/>
                  <a:gd name="T14" fmla="*/ 29 w 29"/>
                  <a:gd name="T15" fmla="*/ 1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9">
                    <a:moveTo>
                      <a:pt x="29" y="1"/>
                    </a:moveTo>
                    <a:lnTo>
                      <a:pt x="27" y="19"/>
                    </a:lnTo>
                    <a:lnTo>
                      <a:pt x="0" y="19"/>
                    </a:lnTo>
                    <a:lnTo>
                      <a:pt x="0" y="1"/>
                    </a:lnTo>
                    <a:lnTo>
                      <a:pt x="7" y="1"/>
                    </a:lnTo>
                    <a:lnTo>
                      <a:pt x="11" y="0"/>
                    </a:lnTo>
                    <a:lnTo>
                      <a:pt x="25" y="0"/>
                    </a:ln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68" name="Freeform 101">
                <a:extLst>
                  <a:ext uri="{FF2B5EF4-FFF2-40B4-BE49-F238E27FC236}">
                    <a16:creationId xmlns:a16="http://schemas.microsoft.com/office/drawing/2014/main" id="{4E5FDD8B-D769-4379-8BA2-0AB532D49F3D}"/>
                  </a:ext>
                </a:extLst>
              </p:cNvPr>
              <p:cNvSpPr>
                <a:spLocks/>
              </p:cNvSpPr>
              <p:nvPr/>
            </p:nvSpPr>
            <p:spPr bwMode="auto">
              <a:xfrm>
                <a:off x="2329398" y="2935536"/>
                <a:ext cx="34674" cy="14840"/>
              </a:xfrm>
              <a:custGeom>
                <a:avLst/>
                <a:gdLst>
                  <a:gd name="T0" fmla="*/ 30 w 30"/>
                  <a:gd name="T1" fmla="*/ 18 h 18"/>
                  <a:gd name="T2" fmla="*/ 0 w 30"/>
                  <a:gd name="T3" fmla="*/ 18 h 18"/>
                  <a:gd name="T4" fmla="*/ 1 w 30"/>
                  <a:gd name="T5" fmla="*/ 14 h 18"/>
                  <a:gd name="T6" fmla="*/ 1 w 30"/>
                  <a:gd name="T7" fmla="*/ 0 h 18"/>
                  <a:gd name="T8" fmla="*/ 30 w 30"/>
                  <a:gd name="T9" fmla="*/ 0 h 18"/>
                  <a:gd name="T10" fmla="*/ 30 w 30"/>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8">
                    <a:moveTo>
                      <a:pt x="30" y="18"/>
                    </a:moveTo>
                    <a:lnTo>
                      <a:pt x="0" y="18"/>
                    </a:lnTo>
                    <a:lnTo>
                      <a:pt x="1" y="14"/>
                    </a:lnTo>
                    <a:lnTo>
                      <a:pt x="1" y="0"/>
                    </a:lnTo>
                    <a:lnTo>
                      <a:pt x="30" y="0"/>
                    </a:lnTo>
                    <a:lnTo>
                      <a:pt x="3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69" name="Freeform 100">
                <a:extLst>
                  <a:ext uri="{FF2B5EF4-FFF2-40B4-BE49-F238E27FC236}">
                    <a16:creationId xmlns:a16="http://schemas.microsoft.com/office/drawing/2014/main" id="{DB6E976C-C2A9-40D0-A7DA-968257C0917C}"/>
                  </a:ext>
                </a:extLst>
              </p:cNvPr>
              <p:cNvSpPr>
                <a:spLocks/>
              </p:cNvSpPr>
              <p:nvPr/>
            </p:nvSpPr>
            <p:spPr bwMode="auto">
              <a:xfrm>
                <a:off x="2517792" y="2934711"/>
                <a:ext cx="34674" cy="17313"/>
              </a:xfrm>
              <a:custGeom>
                <a:avLst/>
                <a:gdLst>
                  <a:gd name="T0" fmla="*/ 30 w 30"/>
                  <a:gd name="T1" fmla="*/ 0 h 21"/>
                  <a:gd name="T2" fmla="*/ 30 w 30"/>
                  <a:gd name="T3" fmla="*/ 21 h 21"/>
                  <a:gd name="T4" fmla="*/ 0 w 30"/>
                  <a:gd name="T5" fmla="*/ 21 h 21"/>
                  <a:gd name="T6" fmla="*/ 0 w 30"/>
                  <a:gd name="T7" fmla="*/ 5 h 21"/>
                  <a:gd name="T8" fmla="*/ 3 w 30"/>
                  <a:gd name="T9" fmla="*/ 0 h 21"/>
                  <a:gd name="T10" fmla="*/ 30 w 3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1">
                    <a:moveTo>
                      <a:pt x="30" y="0"/>
                    </a:moveTo>
                    <a:lnTo>
                      <a:pt x="30" y="21"/>
                    </a:lnTo>
                    <a:lnTo>
                      <a:pt x="0" y="21"/>
                    </a:lnTo>
                    <a:lnTo>
                      <a:pt x="0" y="5"/>
                    </a:lnTo>
                    <a:lnTo>
                      <a:pt x="3"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70" name="Freeform 99">
                <a:extLst>
                  <a:ext uri="{FF2B5EF4-FFF2-40B4-BE49-F238E27FC236}">
                    <a16:creationId xmlns:a16="http://schemas.microsoft.com/office/drawing/2014/main" id="{73B7D741-F7BA-4D9D-B70D-B07C074A4AE8}"/>
                  </a:ext>
                </a:extLst>
              </p:cNvPr>
              <p:cNvSpPr>
                <a:spLocks/>
              </p:cNvSpPr>
              <p:nvPr/>
            </p:nvSpPr>
            <p:spPr bwMode="auto">
              <a:xfrm>
                <a:off x="2584828" y="2934711"/>
                <a:ext cx="31206" cy="17313"/>
              </a:xfrm>
              <a:custGeom>
                <a:avLst/>
                <a:gdLst>
                  <a:gd name="T0" fmla="*/ 27 w 27"/>
                  <a:gd name="T1" fmla="*/ 21 h 21"/>
                  <a:gd name="T2" fmla="*/ 4 w 27"/>
                  <a:gd name="T3" fmla="*/ 21 h 21"/>
                  <a:gd name="T4" fmla="*/ 0 w 27"/>
                  <a:gd name="T5" fmla="*/ 19 h 21"/>
                  <a:gd name="T6" fmla="*/ 0 w 27"/>
                  <a:gd name="T7" fmla="*/ 0 h 21"/>
                  <a:gd name="T8" fmla="*/ 27 w 27"/>
                  <a:gd name="T9" fmla="*/ 1 h 21"/>
                  <a:gd name="T10" fmla="*/ 27 w 27"/>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1">
                    <a:moveTo>
                      <a:pt x="27" y="21"/>
                    </a:moveTo>
                    <a:lnTo>
                      <a:pt x="4" y="21"/>
                    </a:lnTo>
                    <a:lnTo>
                      <a:pt x="0" y="19"/>
                    </a:lnTo>
                    <a:lnTo>
                      <a:pt x="0" y="0"/>
                    </a:lnTo>
                    <a:lnTo>
                      <a:pt x="27" y="1"/>
                    </a:lnTo>
                    <a:lnTo>
                      <a:pt x="27"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71" name="Freeform 98">
                <a:extLst>
                  <a:ext uri="{FF2B5EF4-FFF2-40B4-BE49-F238E27FC236}">
                    <a16:creationId xmlns:a16="http://schemas.microsoft.com/office/drawing/2014/main" id="{D7EE5E79-9248-46FD-B598-DB41B02A35B3}"/>
                  </a:ext>
                </a:extLst>
              </p:cNvPr>
              <p:cNvSpPr>
                <a:spLocks/>
              </p:cNvSpPr>
              <p:nvPr/>
            </p:nvSpPr>
            <p:spPr bwMode="auto">
              <a:xfrm>
                <a:off x="2646085" y="2934711"/>
                <a:ext cx="36985" cy="17313"/>
              </a:xfrm>
              <a:custGeom>
                <a:avLst/>
                <a:gdLst>
                  <a:gd name="T0" fmla="*/ 32 w 32"/>
                  <a:gd name="T1" fmla="*/ 19 h 21"/>
                  <a:gd name="T2" fmla="*/ 28 w 32"/>
                  <a:gd name="T3" fmla="*/ 19 h 21"/>
                  <a:gd name="T4" fmla="*/ 25 w 32"/>
                  <a:gd name="T5" fmla="*/ 21 h 21"/>
                  <a:gd name="T6" fmla="*/ 16 w 32"/>
                  <a:gd name="T7" fmla="*/ 21 h 21"/>
                  <a:gd name="T8" fmla="*/ 13 w 32"/>
                  <a:gd name="T9" fmla="*/ 19 h 21"/>
                  <a:gd name="T10" fmla="*/ 0 w 32"/>
                  <a:gd name="T11" fmla="*/ 19 h 21"/>
                  <a:gd name="T12" fmla="*/ 2 w 32"/>
                  <a:gd name="T13" fmla="*/ 0 h 21"/>
                  <a:gd name="T14" fmla="*/ 32 w 32"/>
                  <a:gd name="T15" fmla="*/ 1 h 21"/>
                  <a:gd name="T16" fmla="*/ 32 w 32"/>
                  <a:gd name="T17" fmla="*/ 19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1">
                    <a:moveTo>
                      <a:pt x="32" y="19"/>
                    </a:moveTo>
                    <a:lnTo>
                      <a:pt x="28" y="19"/>
                    </a:lnTo>
                    <a:lnTo>
                      <a:pt x="25" y="21"/>
                    </a:lnTo>
                    <a:lnTo>
                      <a:pt x="16" y="21"/>
                    </a:lnTo>
                    <a:lnTo>
                      <a:pt x="13" y="19"/>
                    </a:lnTo>
                    <a:lnTo>
                      <a:pt x="0" y="19"/>
                    </a:lnTo>
                    <a:lnTo>
                      <a:pt x="2" y="0"/>
                    </a:lnTo>
                    <a:lnTo>
                      <a:pt x="32" y="1"/>
                    </a:lnTo>
                    <a:lnTo>
                      <a:pt x="3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72" name="Freeform 97">
                <a:extLst>
                  <a:ext uri="{FF2B5EF4-FFF2-40B4-BE49-F238E27FC236}">
                    <a16:creationId xmlns:a16="http://schemas.microsoft.com/office/drawing/2014/main" id="{EE3A3F86-6A19-48FD-B801-61E4284684B3}"/>
                  </a:ext>
                </a:extLst>
              </p:cNvPr>
              <p:cNvSpPr>
                <a:spLocks/>
              </p:cNvSpPr>
              <p:nvPr/>
            </p:nvSpPr>
            <p:spPr bwMode="auto">
              <a:xfrm>
                <a:off x="2714277" y="2934711"/>
                <a:ext cx="35830" cy="17313"/>
              </a:xfrm>
              <a:custGeom>
                <a:avLst/>
                <a:gdLst>
                  <a:gd name="T0" fmla="*/ 31 w 31"/>
                  <a:gd name="T1" fmla="*/ 1 h 21"/>
                  <a:gd name="T2" fmla="*/ 31 w 31"/>
                  <a:gd name="T3" fmla="*/ 19 h 21"/>
                  <a:gd name="T4" fmla="*/ 0 w 31"/>
                  <a:gd name="T5" fmla="*/ 21 h 21"/>
                  <a:gd name="T6" fmla="*/ 1 w 31"/>
                  <a:gd name="T7" fmla="*/ 1 h 21"/>
                  <a:gd name="T8" fmla="*/ 5 w 31"/>
                  <a:gd name="T9" fmla="*/ 0 h 21"/>
                  <a:gd name="T10" fmla="*/ 23 w 31"/>
                  <a:gd name="T11" fmla="*/ 0 h 21"/>
                  <a:gd name="T12" fmla="*/ 28 w 31"/>
                  <a:gd name="T13" fmla="*/ 1 h 21"/>
                  <a:gd name="T14" fmla="*/ 31 w 31"/>
                  <a:gd name="T15" fmla="*/ 1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21">
                    <a:moveTo>
                      <a:pt x="31" y="1"/>
                    </a:moveTo>
                    <a:lnTo>
                      <a:pt x="31" y="19"/>
                    </a:lnTo>
                    <a:lnTo>
                      <a:pt x="0" y="21"/>
                    </a:lnTo>
                    <a:lnTo>
                      <a:pt x="1" y="1"/>
                    </a:lnTo>
                    <a:lnTo>
                      <a:pt x="5" y="0"/>
                    </a:lnTo>
                    <a:lnTo>
                      <a:pt x="23" y="0"/>
                    </a:lnTo>
                    <a:lnTo>
                      <a:pt x="28" y="1"/>
                    </a:lnTo>
                    <a:lnTo>
                      <a:pt x="3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73" name="Freeform 96">
                <a:extLst>
                  <a:ext uri="{FF2B5EF4-FFF2-40B4-BE49-F238E27FC236}">
                    <a16:creationId xmlns:a16="http://schemas.microsoft.com/office/drawing/2014/main" id="{D09000DB-E2FF-4741-8A42-8C6E2072CA8E}"/>
                  </a:ext>
                </a:extLst>
              </p:cNvPr>
              <p:cNvSpPr>
                <a:spLocks/>
              </p:cNvSpPr>
              <p:nvPr/>
            </p:nvSpPr>
            <p:spPr bwMode="auto">
              <a:xfrm>
                <a:off x="1739945" y="3022103"/>
                <a:ext cx="245028" cy="115423"/>
              </a:xfrm>
              <a:custGeom>
                <a:avLst/>
                <a:gdLst>
                  <a:gd name="T0" fmla="*/ 212 w 212"/>
                  <a:gd name="T1" fmla="*/ 2 h 140"/>
                  <a:gd name="T2" fmla="*/ 212 w 212"/>
                  <a:gd name="T3" fmla="*/ 71 h 140"/>
                  <a:gd name="T4" fmla="*/ 210 w 212"/>
                  <a:gd name="T5" fmla="*/ 106 h 140"/>
                  <a:gd name="T6" fmla="*/ 210 w 212"/>
                  <a:gd name="T7" fmla="*/ 140 h 140"/>
                  <a:gd name="T8" fmla="*/ 138 w 212"/>
                  <a:gd name="T9" fmla="*/ 140 h 140"/>
                  <a:gd name="T10" fmla="*/ 131 w 212"/>
                  <a:gd name="T11" fmla="*/ 138 h 140"/>
                  <a:gd name="T12" fmla="*/ 14 w 212"/>
                  <a:gd name="T13" fmla="*/ 138 h 140"/>
                  <a:gd name="T14" fmla="*/ 7 w 212"/>
                  <a:gd name="T15" fmla="*/ 136 h 140"/>
                  <a:gd name="T16" fmla="*/ 0 w 212"/>
                  <a:gd name="T17" fmla="*/ 136 h 140"/>
                  <a:gd name="T18" fmla="*/ 0 w 212"/>
                  <a:gd name="T19" fmla="*/ 2 h 140"/>
                  <a:gd name="T20" fmla="*/ 23 w 212"/>
                  <a:gd name="T21" fmla="*/ 0 h 140"/>
                  <a:gd name="T22" fmla="*/ 212 w 212"/>
                  <a:gd name="T23" fmla="*/ 2 h 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2" h="140">
                    <a:moveTo>
                      <a:pt x="212" y="2"/>
                    </a:moveTo>
                    <a:lnTo>
                      <a:pt x="212" y="71"/>
                    </a:lnTo>
                    <a:lnTo>
                      <a:pt x="210" y="106"/>
                    </a:lnTo>
                    <a:lnTo>
                      <a:pt x="210" y="140"/>
                    </a:lnTo>
                    <a:lnTo>
                      <a:pt x="138" y="140"/>
                    </a:lnTo>
                    <a:lnTo>
                      <a:pt x="131" y="138"/>
                    </a:lnTo>
                    <a:lnTo>
                      <a:pt x="14" y="138"/>
                    </a:lnTo>
                    <a:lnTo>
                      <a:pt x="7" y="136"/>
                    </a:lnTo>
                    <a:lnTo>
                      <a:pt x="0" y="136"/>
                    </a:lnTo>
                    <a:lnTo>
                      <a:pt x="0" y="2"/>
                    </a:lnTo>
                    <a:lnTo>
                      <a:pt x="23" y="0"/>
                    </a:lnTo>
                    <a:lnTo>
                      <a:pt x="212" y="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74" name="Freeform 95">
                <a:extLst>
                  <a:ext uri="{FF2B5EF4-FFF2-40B4-BE49-F238E27FC236}">
                    <a16:creationId xmlns:a16="http://schemas.microsoft.com/office/drawing/2014/main" id="{CA5FF561-3CEC-4F41-885D-26F68B66A18A}"/>
                  </a:ext>
                </a:extLst>
              </p:cNvPr>
              <p:cNvSpPr>
                <a:spLocks/>
              </p:cNvSpPr>
              <p:nvPr/>
            </p:nvSpPr>
            <p:spPr bwMode="auto">
              <a:xfrm>
                <a:off x="2120200" y="3023752"/>
                <a:ext cx="249651" cy="114598"/>
              </a:xfrm>
              <a:custGeom>
                <a:avLst/>
                <a:gdLst>
                  <a:gd name="T0" fmla="*/ 214 w 216"/>
                  <a:gd name="T1" fmla="*/ 139 h 139"/>
                  <a:gd name="T2" fmla="*/ 0 w 216"/>
                  <a:gd name="T3" fmla="*/ 138 h 139"/>
                  <a:gd name="T4" fmla="*/ 0 w 216"/>
                  <a:gd name="T5" fmla="*/ 35 h 139"/>
                  <a:gd name="T6" fmla="*/ 2 w 216"/>
                  <a:gd name="T7" fmla="*/ 1 h 139"/>
                  <a:gd name="T8" fmla="*/ 12 w 216"/>
                  <a:gd name="T9" fmla="*/ 0 h 139"/>
                  <a:gd name="T10" fmla="*/ 216 w 216"/>
                  <a:gd name="T11" fmla="*/ 1 h 139"/>
                  <a:gd name="T12" fmla="*/ 214 w 216"/>
                  <a:gd name="T13" fmla="*/ 139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139">
                    <a:moveTo>
                      <a:pt x="214" y="139"/>
                    </a:moveTo>
                    <a:lnTo>
                      <a:pt x="0" y="138"/>
                    </a:lnTo>
                    <a:lnTo>
                      <a:pt x="0" y="35"/>
                    </a:lnTo>
                    <a:lnTo>
                      <a:pt x="2" y="1"/>
                    </a:lnTo>
                    <a:lnTo>
                      <a:pt x="12" y="0"/>
                    </a:lnTo>
                    <a:lnTo>
                      <a:pt x="216" y="1"/>
                    </a:lnTo>
                    <a:lnTo>
                      <a:pt x="214" y="13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75" name="Freeform 94">
                <a:extLst>
                  <a:ext uri="{FF2B5EF4-FFF2-40B4-BE49-F238E27FC236}">
                    <a16:creationId xmlns:a16="http://schemas.microsoft.com/office/drawing/2014/main" id="{1196A454-FAFA-4CBF-AB89-D006BC4684E4}"/>
                  </a:ext>
                </a:extLst>
              </p:cNvPr>
              <p:cNvSpPr>
                <a:spLocks/>
              </p:cNvSpPr>
              <p:nvPr/>
            </p:nvSpPr>
            <p:spPr bwMode="auto">
              <a:xfrm>
                <a:off x="2510858" y="3023752"/>
                <a:ext cx="249651" cy="116247"/>
              </a:xfrm>
              <a:custGeom>
                <a:avLst/>
                <a:gdLst>
                  <a:gd name="T0" fmla="*/ 216 w 216"/>
                  <a:gd name="T1" fmla="*/ 1 h 141"/>
                  <a:gd name="T2" fmla="*/ 216 w 216"/>
                  <a:gd name="T3" fmla="*/ 38 h 141"/>
                  <a:gd name="T4" fmla="*/ 215 w 216"/>
                  <a:gd name="T5" fmla="*/ 72 h 141"/>
                  <a:gd name="T6" fmla="*/ 215 w 216"/>
                  <a:gd name="T7" fmla="*/ 141 h 141"/>
                  <a:gd name="T8" fmla="*/ 0 w 216"/>
                  <a:gd name="T9" fmla="*/ 139 h 141"/>
                  <a:gd name="T10" fmla="*/ 0 w 216"/>
                  <a:gd name="T11" fmla="*/ 1 h 141"/>
                  <a:gd name="T12" fmla="*/ 6 w 216"/>
                  <a:gd name="T13" fmla="*/ 0 h 141"/>
                  <a:gd name="T14" fmla="*/ 216 w 216"/>
                  <a:gd name="T15" fmla="*/ 1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 h="141">
                    <a:moveTo>
                      <a:pt x="216" y="1"/>
                    </a:moveTo>
                    <a:lnTo>
                      <a:pt x="216" y="38"/>
                    </a:lnTo>
                    <a:lnTo>
                      <a:pt x="215" y="72"/>
                    </a:lnTo>
                    <a:lnTo>
                      <a:pt x="215" y="141"/>
                    </a:lnTo>
                    <a:lnTo>
                      <a:pt x="0" y="139"/>
                    </a:lnTo>
                    <a:lnTo>
                      <a:pt x="0" y="1"/>
                    </a:lnTo>
                    <a:lnTo>
                      <a:pt x="6" y="0"/>
                    </a:lnTo>
                    <a:lnTo>
                      <a:pt x="216" y="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76" name="Freeform 93">
                <a:extLst>
                  <a:ext uri="{FF2B5EF4-FFF2-40B4-BE49-F238E27FC236}">
                    <a16:creationId xmlns:a16="http://schemas.microsoft.com/office/drawing/2014/main" id="{D89ADB94-5073-443F-8D14-3567E67E2F77}"/>
                  </a:ext>
                </a:extLst>
              </p:cNvPr>
              <p:cNvSpPr>
                <a:spLocks/>
              </p:cNvSpPr>
              <p:nvPr/>
            </p:nvSpPr>
            <p:spPr bwMode="auto">
              <a:xfrm>
                <a:off x="1781553" y="2929764"/>
                <a:ext cx="57790" cy="30505"/>
              </a:xfrm>
              <a:custGeom>
                <a:avLst/>
                <a:gdLst>
                  <a:gd name="T0" fmla="*/ 50 w 50"/>
                  <a:gd name="T1" fmla="*/ 3 h 37"/>
                  <a:gd name="T2" fmla="*/ 50 w 50"/>
                  <a:gd name="T3" fmla="*/ 28 h 37"/>
                  <a:gd name="T4" fmla="*/ 48 w 50"/>
                  <a:gd name="T5" fmla="*/ 37 h 37"/>
                  <a:gd name="T6" fmla="*/ 14 w 50"/>
                  <a:gd name="T7" fmla="*/ 37 h 37"/>
                  <a:gd name="T8" fmla="*/ 11 w 50"/>
                  <a:gd name="T9" fmla="*/ 35 h 37"/>
                  <a:gd name="T10" fmla="*/ 2 w 50"/>
                  <a:gd name="T11" fmla="*/ 35 h 37"/>
                  <a:gd name="T12" fmla="*/ 2 w 50"/>
                  <a:gd name="T13" fmla="*/ 10 h 37"/>
                  <a:gd name="T14" fmla="*/ 0 w 50"/>
                  <a:gd name="T15" fmla="*/ 3 h 37"/>
                  <a:gd name="T16" fmla="*/ 2 w 50"/>
                  <a:gd name="T17" fmla="*/ 1 h 37"/>
                  <a:gd name="T18" fmla="*/ 45 w 50"/>
                  <a:gd name="T19" fmla="*/ 1 h 37"/>
                  <a:gd name="T20" fmla="*/ 48 w 50"/>
                  <a:gd name="T21" fmla="*/ 0 h 37"/>
                  <a:gd name="T22" fmla="*/ 50 w 50"/>
                  <a:gd name="T23" fmla="*/ 3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37">
                    <a:moveTo>
                      <a:pt x="50" y="3"/>
                    </a:moveTo>
                    <a:lnTo>
                      <a:pt x="50" y="28"/>
                    </a:lnTo>
                    <a:lnTo>
                      <a:pt x="48" y="37"/>
                    </a:lnTo>
                    <a:lnTo>
                      <a:pt x="14" y="37"/>
                    </a:lnTo>
                    <a:lnTo>
                      <a:pt x="11" y="35"/>
                    </a:lnTo>
                    <a:lnTo>
                      <a:pt x="2" y="35"/>
                    </a:lnTo>
                    <a:lnTo>
                      <a:pt x="2" y="10"/>
                    </a:lnTo>
                    <a:lnTo>
                      <a:pt x="0" y="3"/>
                    </a:lnTo>
                    <a:lnTo>
                      <a:pt x="2" y="1"/>
                    </a:lnTo>
                    <a:lnTo>
                      <a:pt x="45" y="1"/>
                    </a:lnTo>
                    <a:lnTo>
                      <a:pt x="48" y="0"/>
                    </a:lnTo>
                    <a:lnTo>
                      <a:pt x="50" y="3"/>
                    </a:lnTo>
                    <a:close/>
                  </a:path>
                </a:pathLst>
              </a:custGeom>
              <a:solidFill>
                <a:srgbClr val="C0C0C0"/>
              </a:soli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77" name="Freeform 91">
                <a:extLst>
                  <a:ext uri="{FF2B5EF4-FFF2-40B4-BE49-F238E27FC236}">
                    <a16:creationId xmlns:a16="http://schemas.microsoft.com/office/drawing/2014/main" id="{678C1905-D6D9-4667-B9A7-24F667B67068}"/>
                  </a:ext>
                </a:extLst>
              </p:cNvPr>
              <p:cNvSpPr>
                <a:spLocks/>
              </p:cNvSpPr>
              <p:nvPr/>
            </p:nvSpPr>
            <p:spPr bwMode="auto">
              <a:xfrm>
                <a:off x="1870549" y="3528244"/>
                <a:ext cx="79750" cy="81863"/>
              </a:xfrm>
              <a:custGeom>
                <a:avLst/>
                <a:gdLst>
                  <a:gd name="T0" fmla="*/ 69 w 69"/>
                  <a:gd name="T1" fmla="*/ 56 h 99"/>
                  <a:gd name="T2" fmla="*/ 0 w 69"/>
                  <a:gd name="T3" fmla="*/ 99 h 99"/>
                  <a:gd name="T4" fmla="*/ 0 w 69"/>
                  <a:gd name="T5" fmla="*/ 25 h 99"/>
                  <a:gd name="T6" fmla="*/ 2 w 69"/>
                  <a:gd name="T7" fmla="*/ 0 h 99"/>
                  <a:gd name="T8" fmla="*/ 69 w 69"/>
                  <a:gd name="T9" fmla="*/ 1 h 99"/>
                  <a:gd name="T10" fmla="*/ 69 w 69"/>
                  <a:gd name="T11" fmla="*/ 56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99">
                    <a:moveTo>
                      <a:pt x="69" y="56"/>
                    </a:moveTo>
                    <a:lnTo>
                      <a:pt x="0" y="99"/>
                    </a:lnTo>
                    <a:lnTo>
                      <a:pt x="0" y="25"/>
                    </a:lnTo>
                    <a:lnTo>
                      <a:pt x="2" y="0"/>
                    </a:lnTo>
                    <a:lnTo>
                      <a:pt x="69" y="1"/>
                    </a:lnTo>
                    <a:lnTo>
                      <a:pt x="69" y="5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78" name="Freeform 90">
                <a:extLst>
                  <a:ext uri="{FF2B5EF4-FFF2-40B4-BE49-F238E27FC236}">
                    <a16:creationId xmlns:a16="http://schemas.microsoft.com/office/drawing/2014/main" id="{BDC01C16-31D5-42BE-962C-1EE286EBF768}"/>
                  </a:ext>
                </a:extLst>
              </p:cNvPr>
              <p:cNvSpPr>
                <a:spLocks/>
              </p:cNvSpPr>
              <p:nvPr/>
            </p:nvSpPr>
            <p:spPr bwMode="auto">
              <a:xfrm>
                <a:off x="2258895" y="3529071"/>
                <a:ext cx="76282" cy="81037"/>
              </a:xfrm>
              <a:custGeom>
                <a:avLst/>
                <a:gdLst>
                  <a:gd name="T0" fmla="*/ 64 w 66"/>
                  <a:gd name="T1" fmla="*/ 0 h 98"/>
                  <a:gd name="T2" fmla="*/ 66 w 66"/>
                  <a:gd name="T3" fmla="*/ 15 h 98"/>
                  <a:gd name="T4" fmla="*/ 64 w 66"/>
                  <a:gd name="T5" fmla="*/ 29 h 98"/>
                  <a:gd name="T6" fmla="*/ 64 w 66"/>
                  <a:gd name="T7" fmla="*/ 59 h 98"/>
                  <a:gd name="T8" fmla="*/ 2 w 66"/>
                  <a:gd name="T9" fmla="*/ 98 h 98"/>
                  <a:gd name="T10" fmla="*/ 0 w 66"/>
                  <a:gd name="T11" fmla="*/ 73 h 98"/>
                  <a:gd name="T12" fmla="*/ 0 w 66"/>
                  <a:gd name="T13" fmla="*/ 25 h 98"/>
                  <a:gd name="T14" fmla="*/ 2 w 66"/>
                  <a:gd name="T15" fmla="*/ 0 h 98"/>
                  <a:gd name="T16" fmla="*/ 64 w 66"/>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8">
                    <a:moveTo>
                      <a:pt x="64" y="0"/>
                    </a:moveTo>
                    <a:lnTo>
                      <a:pt x="66" y="15"/>
                    </a:lnTo>
                    <a:lnTo>
                      <a:pt x="64" y="29"/>
                    </a:lnTo>
                    <a:lnTo>
                      <a:pt x="64" y="59"/>
                    </a:lnTo>
                    <a:lnTo>
                      <a:pt x="2" y="98"/>
                    </a:lnTo>
                    <a:lnTo>
                      <a:pt x="0" y="73"/>
                    </a:lnTo>
                    <a:lnTo>
                      <a:pt x="0" y="25"/>
                    </a:lnTo>
                    <a:lnTo>
                      <a:pt x="2" y="0"/>
                    </a:lnTo>
                    <a:lnTo>
                      <a:pt x="6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79" name="Freeform 89">
                <a:extLst>
                  <a:ext uri="{FF2B5EF4-FFF2-40B4-BE49-F238E27FC236}">
                    <a16:creationId xmlns:a16="http://schemas.microsoft.com/office/drawing/2014/main" id="{64A2CF4B-07C3-42AE-AD82-96F3546A61C1}"/>
                  </a:ext>
                </a:extLst>
              </p:cNvPr>
              <p:cNvSpPr>
                <a:spLocks/>
              </p:cNvSpPr>
              <p:nvPr/>
            </p:nvSpPr>
            <p:spPr bwMode="auto">
              <a:xfrm>
                <a:off x="2648397" y="3530725"/>
                <a:ext cx="73971" cy="79383"/>
              </a:xfrm>
              <a:custGeom>
                <a:avLst/>
                <a:gdLst>
                  <a:gd name="T0" fmla="*/ 64 w 64"/>
                  <a:gd name="T1" fmla="*/ 2 h 96"/>
                  <a:gd name="T2" fmla="*/ 64 w 64"/>
                  <a:gd name="T3" fmla="*/ 52 h 96"/>
                  <a:gd name="T4" fmla="*/ 60 w 64"/>
                  <a:gd name="T5" fmla="*/ 55 h 96"/>
                  <a:gd name="T6" fmla="*/ 57 w 64"/>
                  <a:gd name="T7" fmla="*/ 57 h 96"/>
                  <a:gd name="T8" fmla="*/ 51 w 64"/>
                  <a:gd name="T9" fmla="*/ 60 h 96"/>
                  <a:gd name="T10" fmla="*/ 48 w 64"/>
                  <a:gd name="T11" fmla="*/ 64 h 96"/>
                  <a:gd name="T12" fmla="*/ 44 w 64"/>
                  <a:gd name="T13" fmla="*/ 66 h 96"/>
                  <a:gd name="T14" fmla="*/ 41 w 64"/>
                  <a:gd name="T15" fmla="*/ 69 h 96"/>
                  <a:gd name="T16" fmla="*/ 35 w 64"/>
                  <a:gd name="T17" fmla="*/ 71 h 96"/>
                  <a:gd name="T18" fmla="*/ 32 w 64"/>
                  <a:gd name="T19" fmla="*/ 75 h 96"/>
                  <a:gd name="T20" fmla="*/ 28 w 64"/>
                  <a:gd name="T21" fmla="*/ 76 h 96"/>
                  <a:gd name="T22" fmla="*/ 23 w 64"/>
                  <a:gd name="T23" fmla="*/ 80 h 96"/>
                  <a:gd name="T24" fmla="*/ 19 w 64"/>
                  <a:gd name="T25" fmla="*/ 82 h 96"/>
                  <a:gd name="T26" fmla="*/ 16 w 64"/>
                  <a:gd name="T27" fmla="*/ 85 h 96"/>
                  <a:gd name="T28" fmla="*/ 11 w 64"/>
                  <a:gd name="T29" fmla="*/ 87 h 96"/>
                  <a:gd name="T30" fmla="*/ 7 w 64"/>
                  <a:gd name="T31" fmla="*/ 91 h 96"/>
                  <a:gd name="T32" fmla="*/ 3 w 64"/>
                  <a:gd name="T33" fmla="*/ 92 h 96"/>
                  <a:gd name="T34" fmla="*/ 0 w 64"/>
                  <a:gd name="T35" fmla="*/ 96 h 96"/>
                  <a:gd name="T36" fmla="*/ 0 w 64"/>
                  <a:gd name="T37" fmla="*/ 71 h 96"/>
                  <a:gd name="T38" fmla="*/ 2 w 64"/>
                  <a:gd name="T39" fmla="*/ 48 h 96"/>
                  <a:gd name="T40" fmla="*/ 2 w 64"/>
                  <a:gd name="T41" fmla="*/ 25 h 96"/>
                  <a:gd name="T42" fmla="*/ 3 w 64"/>
                  <a:gd name="T43" fmla="*/ 0 h 96"/>
                  <a:gd name="T44" fmla="*/ 64 w 64"/>
                  <a:gd name="T45" fmla="*/ 2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 h="96">
                    <a:moveTo>
                      <a:pt x="64" y="2"/>
                    </a:moveTo>
                    <a:lnTo>
                      <a:pt x="64" y="52"/>
                    </a:lnTo>
                    <a:lnTo>
                      <a:pt x="60" y="55"/>
                    </a:lnTo>
                    <a:lnTo>
                      <a:pt x="57" y="57"/>
                    </a:lnTo>
                    <a:lnTo>
                      <a:pt x="51" y="60"/>
                    </a:lnTo>
                    <a:lnTo>
                      <a:pt x="48" y="64"/>
                    </a:lnTo>
                    <a:lnTo>
                      <a:pt x="44" y="66"/>
                    </a:lnTo>
                    <a:lnTo>
                      <a:pt x="41" y="69"/>
                    </a:lnTo>
                    <a:lnTo>
                      <a:pt x="35" y="71"/>
                    </a:lnTo>
                    <a:lnTo>
                      <a:pt x="32" y="75"/>
                    </a:lnTo>
                    <a:lnTo>
                      <a:pt x="28" y="76"/>
                    </a:lnTo>
                    <a:lnTo>
                      <a:pt x="23" y="80"/>
                    </a:lnTo>
                    <a:lnTo>
                      <a:pt x="19" y="82"/>
                    </a:lnTo>
                    <a:lnTo>
                      <a:pt x="16" y="85"/>
                    </a:lnTo>
                    <a:lnTo>
                      <a:pt x="11" y="87"/>
                    </a:lnTo>
                    <a:lnTo>
                      <a:pt x="7" y="91"/>
                    </a:lnTo>
                    <a:lnTo>
                      <a:pt x="3" y="92"/>
                    </a:lnTo>
                    <a:lnTo>
                      <a:pt x="0" y="96"/>
                    </a:lnTo>
                    <a:lnTo>
                      <a:pt x="0" y="71"/>
                    </a:lnTo>
                    <a:lnTo>
                      <a:pt x="2" y="48"/>
                    </a:lnTo>
                    <a:lnTo>
                      <a:pt x="2" y="25"/>
                    </a:lnTo>
                    <a:lnTo>
                      <a:pt x="3" y="0"/>
                    </a:lnTo>
                    <a:lnTo>
                      <a:pt x="64"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80" name="Freeform 88">
                <a:extLst>
                  <a:ext uri="{FF2B5EF4-FFF2-40B4-BE49-F238E27FC236}">
                    <a16:creationId xmlns:a16="http://schemas.microsoft.com/office/drawing/2014/main" id="{80D0CFD7-832B-434B-BCF4-236BE660B586}"/>
                  </a:ext>
                </a:extLst>
              </p:cNvPr>
              <p:cNvSpPr>
                <a:spLocks/>
              </p:cNvSpPr>
              <p:nvPr/>
            </p:nvSpPr>
            <p:spPr bwMode="auto">
              <a:xfrm>
                <a:off x="1671753" y="3536513"/>
                <a:ext cx="1150013" cy="383683"/>
              </a:xfrm>
              <a:custGeom>
                <a:avLst/>
                <a:gdLst>
                  <a:gd name="T0" fmla="*/ 328 w 995"/>
                  <a:gd name="T1" fmla="*/ 204 h 464"/>
                  <a:gd name="T2" fmla="*/ 331 w 995"/>
                  <a:gd name="T3" fmla="*/ 211 h 464"/>
                  <a:gd name="T4" fmla="*/ 340 w 995"/>
                  <a:gd name="T5" fmla="*/ 206 h 464"/>
                  <a:gd name="T6" fmla="*/ 351 w 995"/>
                  <a:gd name="T7" fmla="*/ 199 h 464"/>
                  <a:gd name="T8" fmla="*/ 361 w 995"/>
                  <a:gd name="T9" fmla="*/ 192 h 464"/>
                  <a:gd name="T10" fmla="*/ 372 w 995"/>
                  <a:gd name="T11" fmla="*/ 184 h 464"/>
                  <a:gd name="T12" fmla="*/ 383 w 995"/>
                  <a:gd name="T13" fmla="*/ 177 h 464"/>
                  <a:gd name="T14" fmla="*/ 393 w 995"/>
                  <a:gd name="T15" fmla="*/ 172 h 464"/>
                  <a:gd name="T16" fmla="*/ 404 w 995"/>
                  <a:gd name="T17" fmla="*/ 165 h 464"/>
                  <a:gd name="T18" fmla="*/ 664 w 995"/>
                  <a:gd name="T19" fmla="*/ 216 h 464"/>
                  <a:gd name="T20" fmla="*/ 689 w 995"/>
                  <a:gd name="T21" fmla="*/ 200 h 464"/>
                  <a:gd name="T22" fmla="*/ 712 w 995"/>
                  <a:gd name="T23" fmla="*/ 184 h 464"/>
                  <a:gd name="T24" fmla="*/ 737 w 995"/>
                  <a:gd name="T25" fmla="*/ 167 h 464"/>
                  <a:gd name="T26" fmla="*/ 762 w 995"/>
                  <a:gd name="T27" fmla="*/ 151 h 464"/>
                  <a:gd name="T28" fmla="*/ 786 w 995"/>
                  <a:gd name="T29" fmla="*/ 135 h 464"/>
                  <a:gd name="T30" fmla="*/ 811 w 995"/>
                  <a:gd name="T31" fmla="*/ 119 h 464"/>
                  <a:gd name="T32" fmla="*/ 836 w 995"/>
                  <a:gd name="T33" fmla="*/ 103 h 464"/>
                  <a:gd name="T34" fmla="*/ 861 w 995"/>
                  <a:gd name="T35" fmla="*/ 87 h 464"/>
                  <a:gd name="T36" fmla="*/ 886 w 995"/>
                  <a:gd name="T37" fmla="*/ 71 h 464"/>
                  <a:gd name="T38" fmla="*/ 909 w 995"/>
                  <a:gd name="T39" fmla="*/ 55 h 464"/>
                  <a:gd name="T40" fmla="*/ 930 w 995"/>
                  <a:gd name="T41" fmla="*/ 43 h 464"/>
                  <a:gd name="T42" fmla="*/ 946 w 995"/>
                  <a:gd name="T43" fmla="*/ 30 h 464"/>
                  <a:gd name="T44" fmla="*/ 960 w 995"/>
                  <a:gd name="T45" fmla="*/ 23 h 464"/>
                  <a:gd name="T46" fmla="*/ 972 w 995"/>
                  <a:gd name="T47" fmla="*/ 15 h 464"/>
                  <a:gd name="T48" fmla="*/ 985 w 995"/>
                  <a:gd name="T49" fmla="*/ 7 h 464"/>
                  <a:gd name="T50" fmla="*/ 994 w 995"/>
                  <a:gd name="T51" fmla="*/ 64 h 464"/>
                  <a:gd name="T52" fmla="*/ 949 w 995"/>
                  <a:gd name="T53" fmla="*/ 464 h 464"/>
                  <a:gd name="T54" fmla="*/ 949 w 995"/>
                  <a:gd name="T55" fmla="*/ 317 h 464"/>
                  <a:gd name="T56" fmla="*/ 721 w 995"/>
                  <a:gd name="T57" fmla="*/ 315 h 464"/>
                  <a:gd name="T58" fmla="*/ 716 w 995"/>
                  <a:gd name="T59" fmla="*/ 462 h 464"/>
                  <a:gd name="T60" fmla="*/ 611 w 995"/>
                  <a:gd name="T61" fmla="*/ 315 h 464"/>
                  <a:gd name="T62" fmla="*/ 381 w 995"/>
                  <a:gd name="T63" fmla="*/ 317 h 464"/>
                  <a:gd name="T64" fmla="*/ 379 w 995"/>
                  <a:gd name="T65" fmla="*/ 425 h 464"/>
                  <a:gd name="T66" fmla="*/ 365 w 995"/>
                  <a:gd name="T67" fmla="*/ 462 h 464"/>
                  <a:gd name="T68" fmla="*/ 278 w 995"/>
                  <a:gd name="T69" fmla="*/ 461 h 464"/>
                  <a:gd name="T70" fmla="*/ 280 w 995"/>
                  <a:gd name="T71" fmla="*/ 353 h 464"/>
                  <a:gd name="T72" fmla="*/ 245 w 995"/>
                  <a:gd name="T73" fmla="*/ 312 h 464"/>
                  <a:gd name="T74" fmla="*/ 50 w 995"/>
                  <a:gd name="T75" fmla="*/ 354 h 464"/>
                  <a:gd name="T76" fmla="*/ 0 w 995"/>
                  <a:gd name="T77" fmla="*/ 207 h 464"/>
                  <a:gd name="T78" fmla="*/ 16 w 995"/>
                  <a:gd name="T79" fmla="*/ 199 h 464"/>
                  <a:gd name="T80" fmla="*/ 30 w 995"/>
                  <a:gd name="T81" fmla="*/ 188 h 464"/>
                  <a:gd name="T82" fmla="*/ 46 w 995"/>
                  <a:gd name="T83" fmla="*/ 177 h 464"/>
                  <a:gd name="T84" fmla="*/ 62 w 995"/>
                  <a:gd name="T85" fmla="*/ 169 h 464"/>
                  <a:gd name="T86" fmla="*/ 78 w 995"/>
                  <a:gd name="T87" fmla="*/ 160 h 464"/>
                  <a:gd name="T88" fmla="*/ 98 w 995"/>
                  <a:gd name="T89" fmla="*/ 147 h 464"/>
                  <a:gd name="T90" fmla="*/ 119 w 995"/>
                  <a:gd name="T91" fmla="*/ 133 h 464"/>
                  <a:gd name="T92" fmla="*/ 140 w 995"/>
                  <a:gd name="T93" fmla="*/ 119 h 464"/>
                  <a:gd name="T94" fmla="*/ 161 w 995"/>
                  <a:gd name="T95" fmla="*/ 107 h 464"/>
                  <a:gd name="T96" fmla="*/ 183 w 995"/>
                  <a:gd name="T97" fmla="*/ 92 h 464"/>
                  <a:gd name="T98" fmla="*/ 204 w 995"/>
                  <a:gd name="T99" fmla="*/ 78 h 464"/>
                  <a:gd name="T100" fmla="*/ 230 w 995"/>
                  <a:gd name="T101" fmla="*/ 62 h 464"/>
                  <a:gd name="T102" fmla="*/ 253 w 995"/>
                  <a:gd name="T103" fmla="*/ 46 h 464"/>
                  <a:gd name="T104" fmla="*/ 280 w 995"/>
                  <a:gd name="T105" fmla="*/ 30 h 464"/>
                  <a:gd name="T106" fmla="*/ 305 w 995"/>
                  <a:gd name="T107" fmla="*/ 15 h 464"/>
                  <a:gd name="T108" fmla="*/ 330 w 995"/>
                  <a:gd name="T109" fmla="*/ 0 h 4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5" h="464">
                    <a:moveTo>
                      <a:pt x="330" y="199"/>
                    </a:moveTo>
                    <a:lnTo>
                      <a:pt x="330" y="202"/>
                    </a:lnTo>
                    <a:lnTo>
                      <a:pt x="328" y="204"/>
                    </a:lnTo>
                    <a:lnTo>
                      <a:pt x="330" y="206"/>
                    </a:lnTo>
                    <a:lnTo>
                      <a:pt x="328" y="209"/>
                    </a:lnTo>
                    <a:lnTo>
                      <a:pt x="331" y="211"/>
                    </a:lnTo>
                    <a:lnTo>
                      <a:pt x="337" y="211"/>
                    </a:lnTo>
                    <a:lnTo>
                      <a:pt x="338" y="209"/>
                    </a:lnTo>
                    <a:lnTo>
                      <a:pt x="340" y="206"/>
                    </a:lnTo>
                    <a:lnTo>
                      <a:pt x="344" y="202"/>
                    </a:lnTo>
                    <a:lnTo>
                      <a:pt x="347" y="202"/>
                    </a:lnTo>
                    <a:lnTo>
                      <a:pt x="351" y="199"/>
                    </a:lnTo>
                    <a:lnTo>
                      <a:pt x="354" y="197"/>
                    </a:lnTo>
                    <a:lnTo>
                      <a:pt x="358" y="193"/>
                    </a:lnTo>
                    <a:lnTo>
                      <a:pt x="361" y="192"/>
                    </a:lnTo>
                    <a:lnTo>
                      <a:pt x="365" y="190"/>
                    </a:lnTo>
                    <a:lnTo>
                      <a:pt x="369" y="188"/>
                    </a:lnTo>
                    <a:lnTo>
                      <a:pt x="372" y="184"/>
                    </a:lnTo>
                    <a:lnTo>
                      <a:pt x="376" y="183"/>
                    </a:lnTo>
                    <a:lnTo>
                      <a:pt x="379" y="181"/>
                    </a:lnTo>
                    <a:lnTo>
                      <a:pt x="383" y="177"/>
                    </a:lnTo>
                    <a:lnTo>
                      <a:pt x="386" y="176"/>
                    </a:lnTo>
                    <a:lnTo>
                      <a:pt x="390" y="174"/>
                    </a:lnTo>
                    <a:lnTo>
                      <a:pt x="393" y="172"/>
                    </a:lnTo>
                    <a:lnTo>
                      <a:pt x="397" y="169"/>
                    </a:lnTo>
                    <a:lnTo>
                      <a:pt x="400" y="167"/>
                    </a:lnTo>
                    <a:lnTo>
                      <a:pt x="404" y="165"/>
                    </a:lnTo>
                    <a:lnTo>
                      <a:pt x="618" y="29"/>
                    </a:lnTo>
                    <a:lnTo>
                      <a:pt x="664" y="0"/>
                    </a:lnTo>
                    <a:lnTo>
                      <a:pt x="664" y="216"/>
                    </a:lnTo>
                    <a:lnTo>
                      <a:pt x="673" y="211"/>
                    </a:lnTo>
                    <a:lnTo>
                      <a:pt x="680" y="206"/>
                    </a:lnTo>
                    <a:lnTo>
                      <a:pt x="689" y="200"/>
                    </a:lnTo>
                    <a:lnTo>
                      <a:pt x="696" y="193"/>
                    </a:lnTo>
                    <a:lnTo>
                      <a:pt x="705" y="190"/>
                    </a:lnTo>
                    <a:lnTo>
                      <a:pt x="712" y="184"/>
                    </a:lnTo>
                    <a:lnTo>
                      <a:pt x="721" y="177"/>
                    </a:lnTo>
                    <a:lnTo>
                      <a:pt x="730" y="174"/>
                    </a:lnTo>
                    <a:lnTo>
                      <a:pt x="737" y="167"/>
                    </a:lnTo>
                    <a:lnTo>
                      <a:pt x="746" y="161"/>
                    </a:lnTo>
                    <a:lnTo>
                      <a:pt x="753" y="156"/>
                    </a:lnTo>
                    <a:lnTo>
                      <a:pt x="762" y="151"/>
                    </a:lnTo>
                    <a:lnTo>
                      <a:pt x="769" y="146"/>
                    </a:lnTo>
                    <a:lnTo>
                      <a:pt x="778" y="140"/>
                    </a:lnTo>
                    <a:lnTo>
                      <a:pt x="786" y="135"/>
                    </a:lnTo>
                    <a:lnTo>
                      <a:pt x="794" y="130"/>
                    </a:lnTo>
                    <a:lnTo>
                      <a:pt x="802" y="124"/>
                    </a:lnTo>
                    <a:lnTo>
                      <a:pt x="811" y="119"/>
                    </a:lnTo>
                    <a:lnTo>
                      <a:pt x="818" y="114"/>
                    </a:lnTo>
                    <a:lnTo>
                      <a:pt x="827" y="108"/>
                    </a:lnTo>
                    <a:lnTo>
                      <a:pt x="836" y="103"/>
                    </a:lnTo>
                    <a:lnTo>
                      <a:pt x="843" y="98"/>
                    </a:lnTo>
                    <a:lnTo>
                      <a:pt x="852" y="92"/>
                    </a:lnTo>
                    <a:lnTo>
                      <a:pt x="861" y="87"/>
                    </a:lnTo>
                    <a:lnTo>
                      <a:pt x="868" y="82"/>
                    </a:lnTo>
                    <a:lnTo>
                      <a:pt x="877" y="76"/>
                    </a:lnTo>
                    <a:lnTo>
                      <a:pt x="886" y="71"/>
                    </a:lnTo>
                    <a:lnTo>
                      <a:pt x="893" y="66"/>
                    </a:lnTo>
                    <a:lnTo>
                      <a:pt x="902" y="61"/>
                    </a:lnTo>
                    <a:lnTo>
                      <a:pt x="909" y="55"/>
                    </a:lnTo>
                    <a:lnTo>
                      <a:pt x="917" y="50"/>
                    </a:lnTo>
                    <a:lnTo>
                      <a:pt x="925" y="45"/>
                    </a:lnTo>
                    <a:lnTo>
                      <a:pt x="930" y="43"/>
                    </a:lnTo>
                    <a:lnTo>
                      <a:pt x="933" y="39"/>
                    </a:lnTo>
                    <a:lnTo>
                      <a:pt x="939" y="38"/>
                    </a:lnTo>
                    <a:lnTo>
                      <a:pt x="946" y="30"/>
                    </a:lnTo>
                    <a:lnTo>
                      <a:pt x="951" y="29"/>
                    </a:lnTo>
                    <a:lnTo>
                      <a:pt x="955" y="27"/>
                    </a:lnTo>
                    <a:lnTo>
                      <a:pt x="960" y="23"/>
                    </a:lnTo>
                    <a:lnTo>
                      <a:pt x="964" y="20"/>
                    </a:lnTo>
                    <a:lnTo>
                      <a:pt x="969" y="18"/>
                    </a:lnTo>
                    <a:lnTo>
                      <a:pt x="972" y="15"/>
                    </a:lnTo>
                    <a:lnTo>
                      <a:pt x="976" y="13"/>
                    </a:lnTo>
                    <a:lnTo>
                      <a:pt x="981" y="9"/>
                    </a:lnTo>
                    <a:lnTo>
                      <a:pt x="985" y="7"/>
                    </a:lnTo>
                    <a:lnTo>
                      <a:pt x="988" y="4"/>
                    </a:lnTo>
                    <a:lnTo>
                      <a:pt x="994" y="2"/>
                    </a:lnTo>
                    <a:lnTo>
                      <a:pt x="994" y="64"/>
                    </a:lnTo>
                    <a:lnTo>
                      <a:pt x="995" y="392"/>
                    </a:lnTo>
                    <a:lnTo>
                      <a:pt x="995" y="464"/>
                    </a:lnTo>
                    <a:lnTo>
                      <a:pt x="949" y="464"/>
                    </a:lnTo>
                    <a:lnTo>
                      <a:pt x="951" y="321"/>
                    </a:lnTo>
                    <a:lnTo>
                      <a:pt x="951" y="319"/>
                    </a:lnTo>
                    <a:lnTo>
                      <a:pt x="949" y="317"/>
                    </a:lnTo>
                    <a:lnTo>
                      <a:pt x="944" y="317"/>
                    </a:lnTo>
                    <a:lnTo>
                      <a:pt x="942" y="315"/>
                    </a:lnTo>
                    <a:lnTo>
                      <a:pt x="721" y="315"/>
                    </a:lnTo>
                    <a:lnTo>
                      <a:pt x="717" y="321"/>
                    </a:lnTo>
                    <a:lnTo>
                      <a:pt x="717" y="427"/>
                    </a:lnTo>
                    <a:lnTo>
                      <a:pt x="716" y="462"/>
                    </a:lnTo>
                    <a:lnTo>
                      <a:pt x="613" y="462"/>
                    </a:lnTo>
                    <a:lnTo>
                      <a:pt x="613" y="319"/>
                    </a:lnTo>
                    <a:lnTo>
                      <a:pt x="611" y="315"/>
                    </a:lnTo>
                    <a:lnTo>
                      <a:pt x="383" y="315"/>
                    </a:lnTo>
                    <a:lnTo>
                      <a:pt x="383" y="317"/>
                    </a:lnTo>
                    <a:lnTo>
                      <a:pt x="381" y="317"/>
                    </a:lnTo>
                    <a:lnTo>
                      <a:pt x="381" y="319"/>
                    </a:lnTo>
                    <a:lnTo>
                      <a:pt x="379" y="354"/>
                    </a:lnTo>
                    <a:lnTo>
                      <a:pt x="379" y="425"/>
                    </a:lnTo>
                    <a:lnTo>
                      <a:pt x="377" y="461"/>
                    </a:lnTo>
                    <a:lnTo>
                      <a:pt x="370" y="461"/>
                    </a:lnTo>
                    <a:lnTo>
                      <a:pt x="365" y="462"/>
                    </a:lnTo>
                    <a:lnTo>
                      <a:pt x="335" y="462"/>
                    </a:lnTo>
                    <a:lnTo>
                      <a:pt x="328" y="461"/>
                    </a:lnTo>
                    <a:lnTo>
                      <a:pt x="278" y="461"/>
                    </a:lnTo>
                    <a:lnTo>
                      <a:pt x="278" y="425"/>
                    </a:lnTo>
                    <a:lnTo>
                      <a:pt x="280" y="390"/>
                    </a:lnTo>
                    <a:lnTo>
                      <a:pt x="280" y="353"/>
                    </a:lnTo>
                    <a:lnTo>
                      <a:pt x="282" y="315"/>
                    </a:lnTo>
                    <a:lnTo>
                      <a:pt x="276" y="312"/>
                    </a:lnTo>
                    <a:lnTo>
                      <a:pt x="245" y="312"/>
                    </a:lnTo>
                    <a:lnTo>
                      <a:pt x="52" y="314"/>
                    </a:lnTo>
                    <a:lnTo>
                      <a:pt x="48" y="319"/>
                    </a:lnTo>
                    <a:lnTo>
                      <a:pt x="50" y="354"/>
                    </a:lnTo>
                    <a:lnTo>
                      <a:pt x="50" y="459"/>
                    </a:lnTo>
                    <a:lnTo>
                      <a:pt x="0" y="459"/>
                    </a:lnTo>
                    <a:lnTo>
                      <a:pt x="0" y="207"/>
                    </a:lnTo>
                    <a:lnTo>
                      <a:pt x="6" y="204"/>
                    </a:lnTo>
                    <a:lnTo>
                      <a:pt x="9" y="202"/>
                    </a:lnTo>
                    <a:lnTo>
                      <a:pt x="16" y="199"/>
                    </a:lnTo>
                    <a:lnTo>
                      <a:pt x="21" y="195"/>
                    </a:lnTo>
                    <a:lnTo>
                      <a:pt x="27" y="192"/>
                    </a:lnTo>
                    <a:lnTo>
                      <a:pt x="30" y="188"/>
                    </a:lnTo>
                    <a:lnTo>
                      <a:pt x="36" y="184"/>
                    </a:lnTo>
                    <a:lnTo>
                      <a:pt x="43" y="181"/>
                    </a:lnTo>
                    <a:lnTo>
                      <a:pt x="46" y="177"/>
                    </a:lnTo>
                    <a:lnTo>
                      <a:pt x="52" y="176"/>
                    </a:lnTo>
                    <a:lnTo>
                      <a:pt x="57" y="172"/>
                    </a:lnTo>
                    <a:lnTo>
                      <a:pt x="62" y="169"/>
                    </a:lnTo>
                    <a:lnTo>
                      <a:pt x="68" y="165"/>
                    </a:lnTo>
                    <a:lnTo>
                      <a:pt x="73" y="163"/>
                    </a:lnTo>
                    <a:lnTo>
                      <a:pt x="78" y="160"/>
                    </a:lnTo>
                    <a:lnTo>
                      <a:pt x="83" y="156"/>
                    </a:lnTo>
                    <a:lnTo>
                      <a:pt x="91" y="153"/>
                    </a:lnTo>
                    <a:lnTo>
                      <a:pt x="98" y="147"/>
                    </a:lnTo>
                    <a:lnTo>
                      <a:pt x="105" y="142"/>
                    </a:lnTo>
                    <a:lnTo>
                      <a:pt x="112" y="138"/>
                    </a:lnTo>
                    <a:lnTo>
                      <a:pt x="119" y="133"/>
                    </a:lnTo>
                    <a:lnTo>
                      <a:pt x="126" y="130"/>
                    </a:lnTo>
                    <a:lnTo>
                      <a:pt x="133" y="124"/>
                    </a:lnTo>
                    <a:lnTo>
                      <a:pt x="140" y="119"/>
                    </a:lnTo>
                    <a:lnTo>
                      <a:pt x="147" y="115"/>
                    </a:lnTo>
                    <a:lnTo>
                      <a:pt x="154" y="110"/>
                    </a:lnTo>
                    <a:lnTo>
                      <a:pt x="161" y="107"/>
                    </a:lnTo>
                    <a:lnTo>
                      <a:pt x="168" y="101"/>
                    </a:lnTo>
                    <a:lnTo>
                      <a:pt x="176" y="98"/>
                    </a:lnTo>
                    <a:lnTo>
                      <a:pt x="183" y="92"/>
                    </a:lnTo>
                    <a:lnTo>
                      <a:pt x="190" y="87"/>
                    </a:lnTo>
                    <a:lnTo>
                      <a:pt x="197" y="84"/>
                    </a:lnTo>
                    <a:lnTo>
                      <a:pt x="204" y="78"/>
                    </a:lnTo>
                    <a:lnTo>
                      <a:pt x="213" y="73"/>
                    </a:lnTo>
                    <a:lnTo>
                      <a:pt x="222" y="68"/>
                    </a:lnTo>
                    <a:lnTo>
                      <a:pt x="230" y="62"/>
                    </a:lnTo>
                    <a:lnTo>
                      <a:pt x="238" y="57"/>
                    </a:lnTo>
                    <a:lnTo>
                      <a:pt x="246" y="52"/>
                    </a:lnTo>
                    <a:lnTo>
                      <a:pt x="253" y="46"/>
                    </a:lnTo>
                    <a:lnTo>
                      <a:pt x="262" y="41"/>
                    </a:lnTo>
                    <a:lnTo>
                      <a:pt x="271" y="36"/>
                    </a:lnTo>
                    <a:lnTo>
                      <a:pt x="280" y="30"/>
                    </a:lnTo>
                    <a:lnTo>
                      <a:pt x="287" y="25"/>
                    </a:lnTo>
                    <a:lnTo>
                      <a:pt x="296" y="20"/>
                    </a:lnTo>
                    <a:lnTo>
                      <a:pt x="305" y="15"/>
                    </a:lnTo>
                    <a:lnTo>
                      <a:pt x="312" y="9"/>
                    </a:lnTo>
                    <a:lnTo>
                      <a:pt x="321" y="6"/>
                    </a:lnTo>
                    <a:lnTo>
                      <a:pt x="330" y="0"/>
                    </a:lnTo>
                    <a:lnTo>
                      <a:pt x="330" y="19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81" name="Freeform 87">
                <a:extLst>
                  <a:ext uri="{FF2B5EF4-FFF2-40B4-BE49-F238E27FC236}">
                    <a16:creationId xmlns:a16="http://schemas.microsoft.com/office/drawing/2014/main" id="{68A0AB5C-4FE1-40E8-92E9-62100D9A7F9B}"/>
                  </a:ext>
                </a:extLst>
              </p:cNvPr>
              <p:cNvSpPr>
                <a:spLocks/>
              </p:cNvSpPr>
              <p:nvPr/>
            </p:nvSpPr>
            <p:spPr bwMode="auto">
              <a:xfrm>
                <a:off x="2447289" y="3536513"/>
                <a:ext cx="164122" cy="164554"/>
              </a:xfrm>
              <a:custGeom>
                <a:avLst/>
                <a:gdLst>
                  <a:gd name="T0" fmla="*/ 142 w 142"/>
                  <a:gd name="T1" fmla="*/ 107 h 199"/>
                  <a:gd name="T2" fmla="*/ 135 w 142"/>
                  <a:gd name="T3" fmla="*/ 114 h 199"/>
                  <a:gd name="T4" fmla="*/ 130 w 142"/>
                  <a:gd name="T5" fmla="*/ 117 h 199"/>
                  <a:gd name="T6" fmla="*/ 124 w 142"/>
                  <a:gd name="T7" fmla="*/ 121 h 199"/>
                  <a:gd name="T8" fmla="*/ 121 w 142"/>
                  <a:gd name="T9" fmla="*/ 122 h 199"/>
                  <a:gd name="T10" fmla="*/ 115 w 142"/>
                  <a:gd name="T11" fmla="*/ 126 h 199"/>
                  <a:gd name="T12" fmla="*/ 110 w 142"/>
                  <a:gd name="T13" fmla="*/ 130 h 199"/>
                  <a:gd name="T14" fmla="*/ 107 w 142"/>
                  <a:gd name="T15" fmla="*/ 131 h 199"/>
                  <a:gd name="T16" fmla="*/ 100 w 142"/>
                  <a:gd name="T17" fmla="*/ 137 h 199"/>
                  <a:gd name="T18" fmla="*/ 92 w 142"/>
                  <a:gd name="T19" fmla="*/ 140 h 199"/>
                  <a:gd name="T20" fmla="*/ 87 w 142"/>
                  <a:gd name="T21" fmla="*/ 146 h 199"/>
                  <a:gd name="T22" fmla="*/ 80 w 142"/>
                  <a:gd name="T23" fmla="*/ 149 h 199"/>
                  <a:gd name="T24" fmla="*/ 73 w 142"/>
                  <a:gd name="T25" fmla="*/ 153 h 199"/>
                  <a:gd name="T26" fmla="*/ 68 w 142"/>
                  <a:gd name="T27" fmla="*/ 158 h 199"/>
                  <a:gd name="T28" fmla="*/ 61 w 142"/>
                  <a:gd name="T29" fmla="*/ 161 h 199"/>
                  <a:gd name="T30" fmla="*/ 53 w 142"/>
                  <a:gd name="T31" fmla="*/ 165 h 199"/>
                  <a:gd name="T32" fmla="*/ 48 w 142"/>
                  <a:gd name="T33" fmla="*/ 170 h 199"/>
                  <a:gd name="T34" fmla="*/ 41 w 142"/>
                  <a:gd name="T35" fmla="*/ 174 h 199"/>
                  <a:gd name="T36" fmla="*/ 34 w 142"/>
                  <a:gd name="T37" fmla="*/ 179 h 199"/>
                  <a:gd name="T38" fmla="*/ 29 w 142"/>
                  <a:gd name="T39" fmla="*/ 183 h 199"/>
                  <a:gd name="T40" fmla="*/ 20 w 142"/>
                  <a:gd name="T41" fmla="*/ 186 h 199"/>
                  <a:gd name="T42" fmla="*/ 15 w 142"/>
                  <a:gd name="T43" fmla="*/ 192 h 199"/>
                  <a:gd name="T44" fmla="*/ 7 w 142"/>
                  <a:gd name="T45" fmla="*/ 195 h 199"/>
                  <a:gd name="T46" fmla="*/ 0 w 142"/>
                  <a:gd name="T47" fmla="*/ 199 h 199"/>
                  <a:gd name="T48" fmla="*/ 0 w 142"/>
                  <a:gd name="T49" fmla="*/ 0 h 199"/>
                  <a:gd name="T50" fmla="*/ 9 w 142"/>
                  <a:gd name="T51" fmla="*/ 7 h 199"/>
                  <a:gd name="T52" fmla="*/ 18 w 142"/>
                  <a:gd name="T53" fmla="*/ 13 h 199"/>
                  <a:gd name="T54" fmla="*/ 27 w 142"/>
                  <a:gd name="T55" fmla="*/ 20 h 199"/>
                  <a:gd name="T56" fmla="*/ 36 w 142"/>
                  <a:gd name="T57" fmla="*/ 27 h 199"/>
                  <a:gd name="T58" fmla="*/ 45 w 142"/>
                  <a:gd name="T59" fmla="*/ 34 h 199"/>
                  <a:gd name="T60" fmla="*/ 53 w 142"/>
                  <a:gd name="T61" fmla="*/ 41 h 199"/>
                  <a:gd name="T62" fmla="*/ 62 w 142"/>
                  <a:gd name="T63" fmla="*/ 46 h 199"/>
                  <a:gd name="T64" fmla="*/ 71 w 142"/>
                  <a:gd name="T65" fmla="*/ 53 h 199"/>
                  <a:gd name="T66" fmla="*/ 80 w 142"/>
                  <a:gd name="T67" fmla="*/ 61 h 199"/>
                  <a:gd name="T68" fmla="*/ 89 w 142"/>
                  <a:gd name="T69" fmla="*/ 68 h 199"/>
                  <a:gd name="T70" fmla="*/ 98 w 142"/>
                  <a:gd name="T71" fmla="*/ 73 h 199"/>
                  <a:gd name="T72" fmla="*/ 107 w 142"/>
                  <a:gd name="T73" fmla="*/ 80 h 199"/>
                  <a:gd name="T74" fmla="*/ 115 w 142"/>
                  <a:gd name="T75" fmla="*/ 87 h 199"/>
                  <a:gd name="T76" fmla="*/ 124 w 142"/>
                  <a:gd name="T77" fmla="*/ 94 h 199"/>
                  <a:gd name="T78" fmla="*/ 133 w 142"/>
                  <a:gd name="T79" fmla="*/ 99 h 199"/>
                  <a:gd name="T80" fmla="*/ 142 w 142"/>
                  <a:gd name="T81" fmla="*/ 107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 h="199">
                    <a:moveTo>
                      <a:pt x="142" y="107"/>
                    </a:moveTo>
                    <a:lnTo>
                      <a:pt x="135" y="114"/>
                    </a:lnTo>
                    <a:lnTo>
                      <a:pt x="130" y="117"/>
                    </a:lnTo>
                    <a:lnTo>
                      <a:pt x="124" y="121"/>
                    </a:lnTo>
                    <a:lnTo>
                      <a:pt x="121" y="122"/>
                    </a:lnTo>
                    <a:lnTo>
                      <a:pt x="115" y="126"/>
                    </a:lnTo>
                    <a:lnTo>
                      <a:pt x="110" y="130"/>
                    </a:lnTo>
                    <a:lnTo>
                      <a:pt x="107" y="131"/>
                    </a:lnTo>
                    <a:lnTo>
                      <a:pt x="100" y="137"/>
                    </a:lnTo>
                    <a:lnTo>
                      <a:pt x="92" y="140"/>
                    </a:lnTo>
                    <a:lnTo>
                      <a:pt x="87" y="146"/>
                    </a:lnTo>
                    <a:lnTo>
                      <a:pt x="80" y="149"/>
                    </a:lnTo>
                    <a:lnTo>
                      <a:pt x="73" y="153"/>
                    </a:lnTo>
                    <a:lnTo>
                      <a:pt x="68" y="158"/>
                    </a:lnTo>
                    <a:lnTo>
                      <a:pt x="61" y="161"/>
                    </a:lnTo>
                    <a:lnTo>
                      <a:pt x="53" y="165"/>
                    </a:lnTo>
                    <a:lnTo>
                      <a:pt x="48" y="170"/>
                    </a:lnTo>
                    <a:lnTo>
                      <a:pt x="41" y="174"/>
                    </a:lnTo>
                    <a:lnTo>
                      <a:pt x="34" y="179"/>
                    </a:lnTo>
                    <a:lnTo>
                      <a:pt x="29" y="183"/>
                    </a:lnTo>
                    <a:lnTo>
                      <a:pt x="20" y="186"/>
                    </a:lnTo>
                    <a:lnTo>
                      <a:pt x="15" y="192"/>
                    </a:lnTo>
                    <a:lnTo>
                      <a:pt x="7" y="195"/>
                    </a:lnTo>
                    <a:lnTo>
                      <a:pt x="0" y="199"/>
                    </a:lnTo>
                    <a:lnTo>
                      <a:pt x="0" y="0"/>
                    </a:lnTo>
                    <a:lnTo>
                      <a:pt x="9" y="7"/>
                    </a:lnTo>
                    <a:lnTo>
                      <a:pt x="18" y="13"/>
                    </a:lnTo>
                    <a:lnTo>
                      <a:pt x="27" y="20"/>
                    </a:lnTo>
                    <a:lnTo>
                      <a:pt x="36" y="27"/>
                    </a:lnTo>
                    <a:lnTo>
                      <a:pt x="45" y="34"/>
                    </a:lnTo>
                    <a:lnTo>
                      <a:pt x="53" y="41"/>
                    </a:lnTo>
                    <a:lnTo>
                      <a:pt x="62" y="46"/>
                    </a:lnTo>
                    <a:lnTo>
                      <a:pt x="71" y="53"/>
                    </a:lnTo>
                    <a:lnTo>
                      <a:pt x="80" y="61"/>
                    </a:lnTo>
                    <a:lnTo>
                      <a:pt x="89" y="68"/>
                    </a:lnTo>
                    <a:lnTo>
                      <a:pt x="98" y="73"/>
                    </a:lnTo>
                    <a:lnTo>
                      <a:pt x="107" y="80"/>
                    </a:lnTo>
                    <a:lnTo>
                      <a:pt x="115" y="87"/>
                    </a:lnTo>
                    <a:lnTo>
                      <a:pt x="124" y="94"/>
                    </a:lnTo>
                    <a:lnTo>
                      <a:pt x="133" y="99"/>
                    </a:lnTo>
                    <a:lnTo>
                      <a:pt x="142" y="10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82" name="Freeform 86">
                <a:extLst>
                  <a:ext uri="{FF2B5EF4-FFF2-40B4-BE49-F238E27FC236}">
                    <a16:creationId xmlns:a16="http://schemas.microsoft.com/office/drawing/2014/main" id="{18B22B4C-3421-4B15-81DB-A2E89493FA6C}"/>
                  </a:ext>
                </a:extLst>
              </p:cNvPr>
              <p:cNvSpPr>
                <a:spLocks/>
              </p:cNvSpPr>
              <p:nvPr/>
            </p:nvSpPr>
            <p:spPr bwMode="auto">
              <a:xfrm>
                <a:off x="2061255" y="3538167"/>
                <a:ext cx="188394" cy="161246"/>
              </a:xfrm>
              <a:custGeom>
                <a:avLst/>
                <a:gdLst>
                  <a:gd name="T0" fmla="*/ 163 w 163"/>
                  <a:gd name="T1" fmla="*/ 90 h 195"/>
                  <a:gd name="T2" fmla="*/ 163 w 163"/>
                  <a:gd name="T3" fmla="*/ 92 h 195"/>
                  <a:gd name="T4" fmla="*/ 154 w 163"/>
                  <a:gd name="T5" fmla="*/ 99 h 195"/>
                  <a:gd name="T6" fmla="*/ 143 w 163"/>
                  <a:gd name="T7" fmla="*/ 105 h 195"/>
                  <a:gd name="T8" fmla="*/ 132 w 163"/>
                  <a:gd name="T9" fmla="*/ 112 h 195"/>
                  <a:gd name="T10" fmla="*/ 122 w 163"/>
                  <a:gd name="T11" fmla="*/ 119 h 195"/>
                  <a:gd name="T12" fmla="*/ 113 w 163"/>
                  <a:gd name="T13" fmla="*/ 124 h 195"/>
                  <a:gd name="T14" fmla="*/ 102 w 163"/>
                  <a:gd name="T15" fmla="*/ 131 h 195"/>
                  <a:gd name="T16" fmla="*/ 92 w 163"/>
                  <a:gd name="T17" fmla="*/ 138 h 195"/>
                  <a:gd name="T18" fmla="*/ 81 w 163"/>
                  <a:gd name="T19" fmla="*/ 145 h 195"/>
                  <a:gd name="T20" fmla="*/ 71 w 163"/>
                  <a:gd name="T21" fmla="*/ 151 h 195"/>
                  <a:gd name="T22" fmla="*/ 62 w 163"/>
                  <a:gd name="T23" fmla="*/ 158 h 195"/>
                  <a:gd name="T24" fmla="*/ 51 w 163"/>
                  <a:gd name="T25" fmla="*/ 163 h 195"/>
                  <a:gd name="T26" fmla="*/ 40 w 163"/>
                  <a:gd name="T27" fmla="*/ 170 h 195"/>
                  <a:gd name="T28" fmla="*/ 32 w 163"/>
                  <a:gd name="T29" fmla="*/ 175 h 195"/>
                  <a:gd name="T30" fmla="*/ 21 w 163"/>
                  <a:gd name="T31" fmla="*/ 182 h 195"/>
                  <a:gd name="T32" fmla="*/ 10 w 163"/>
                  <a:gd name="T33" fmla="*/ 190 h 195"/>
                  <a:gd name="T34" fmla="*/ 0 w 163"/>
                  <a:gd name="T35" fmla="*/ 195 h 195"/>
                  <a:gd name="T36" fmla="*/ 1 w 163"/>
                  <a:gd name="T37" fmla="*/ 147 h 195"/>
                  <a:gd name="T38" fmla="*/ 1 w 163"/>
                  <a:gd name="T39" fmla="*/ 0 h 195"/>
                  <a:gd name="T40" fmla="*/ 12 w 163"/>
                  <a:gd name="T41" fmla="*/ 5 h 195"/>
                  <a:gd name="T42" fmla="*/ 21 w 163"/>
                  <a:gd name="T43" fmla="*/ 11 h 195"/>
                  <a:gd name="T44" fmla="*/ 32 w 163"/>
                  <a:gd name="T45" fmla="*/ 16 h 195"/>
                  <a:gd name="T46" fmla="*/ 42 w 163"/>
                  <a:gd name="T47" fmla="*/ 23 h 195"/>
                  <a:gd name="T48" fmla="*/ 51 w 163"/>
                  <a:gd name="T49" fmla="*/ 28 h 195"/>
                  <a:gd name="T50" fmla="*/ 62 w 163"/>
                  <a:gd name="T51" fmla="*/ 34 h 195"/>
                  <a:gd name="T52" fmla="*/ 72 w 163"/>
                  <a:gd name="T53" fmla="*/ 39 h 195"/>
                  <a:gd name="T54" fmla="*/ 83 w 163"/>
                  <a:gd name="T55" fmla="*/ 44 h 195"/>
                  <a:gd name="T56" fmla="*/ 92 w 163"/>
                  <a:gd name="T57" fmla="*/ 50 h 195"/>
                  <a:gd name="T58" fmla="*/ 102 w 163"/>
                  <a:gd name="T59" fmla="*/ 55 h 195"/>
                  <a:gd name="T60" fmla="*/ 113 w 163"/>
                  <a:gd name="T61" fmla="*/ 60 h 195"/>
                  <a:gd name="T62" fmla="*/ 122 w 163"/>
                  <a:gd name="T63" fmla="*/ 66 h 195"/>
                  <a:gd name="T64" fmla="*/ 132 w 163"/>
                  <a:gd name="T65" fmla="*/ 73 h 195"/>
                  <a:gd name="T66" fmla="*/ 143 w 163"/>
                  <a:gd name="T67" fmla="*/ 78 h 195"/>
                  <a:gd name="T68" fmla="*/ 154 w 163"/>
                  <a:gd name="T69" fmla="*/ 83 h 195"/>
                  <a:gd name="T70" fmla="*/ 163 w 163"/>
                  <a:gd name="T71" fmla="*/ 90 h 1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3" h="195">
                    <a:moveTo>
                      <a:pt x="163" y="90"/>
                    </a:moveTo>
                    <a:lnTo>
                      <a:pt x="163" y="92"/>
                    </a:lnTo>
                    <a:lnTo>
                      <a:pt x="154" y="99"/>
                    </a:lnTo>
                    <a:lnTo>
                      <a:pt x="143" y="105"/>
                    </a:lnTo>
                    <a:lnTo>
                      <a:pt x="132" y="112"/>
                    </a:lnTo>
                    <a:lnTo>
                      <a:pt x="122" y="119"/>
                    </a:lnTo>
                    <a:lnTo>
                      <a:pt x="113" y="124"/>
                    </a:lnTo>
                    <a:lnTo>
                      <a:pt x="102" y="131"/>
                    </a:lnTo>
                    <a:lnTo>
                      <a:pt x="92" y="138"/>
                    </a:lnTo>
                    <a:lnTo>
                      <a:pt x="81" y="145"/>
                    </a:lnTo>
                    <a:lnTo>
                      <a:pt x="71" y="151"/>
                    </a:lnTo>
                    <a:lnTo>
                      <a:pt x="62" y="158"/>
                    </a:lnTo>
                    <a:lnTo>
                      <a:pt x="51" y="163"/>
                    </a:lnTo>
                    <a:lnTo>
                      <a:pt x="40" y="170"/>
                    </a:lnTo>
                    <a:lnTo>
                      <a:pt x="32" y="175"/>
                    </a:lnTo>
                    <a:lnTo>
                      <a:pt x="21" y="182"/>
                    </a:lnTo>
                    <a:lnTo>
                      <a:pt x="10" y="190"/>
                    </a:lnTo>
                    <a:lnTo>
                      <a:pt x="0" y="195"/>
                    </a:lnTo>
                    <a:lnTo>
                      <a:pt x="1" y="147"/>
                    </a:lnTo>
                    <a:lnTo>
                      <a:pt x="1" y="0"/>
                    </a:lnTo>
                    <a:lnTo>
                      <a:pt x="12" y="5"/>
                    </a:lnTo>
                    <a:lnTo>
                      <a:pt x="21" y="11"/>
                    </a:lnTo>
                    <a:lnTo>
                      <a:pt x="32" y="16"/>
                    </a:lnTo>
                    <a:lnTo>
                      <a:pt x="42" y="23"/>
                    </a:lnTo>
                    <a:lnTo>
                      <a:pt x="51" y="28"/>
                    </a:lnTo>
                    <a:lnTo>
                      <a:pt x="62" y="34"/>
                    </a:lnTo>
                    <a:lnTo>
                      <a:pt x="72" y="39"/>
                    </a:lnTo>
                    <a:lnTo>
                      <a:pt x="83" y="44"/>
                    </a:lnTo>
                    <a:lnTo>
                      <a:pt x="92" y="50"/>
                    </a:lnTo>
                    <a:lnTo>
                      <a:pt x="102" y="55"/>
                    </a:lnTo>
                    <a:lnTo>
                      <a:pt x="113" y="60"/>
                    </a:lnTo>
                    <a:lnTo>
                      <a:pt x="122" y="66"/>
                    </a:lnTo>
                    <a:lnTo>
                      <a:pt x="132" y="73"/>
                    </a:lnTo>
                    <a:lnTo>
                      <a:pt x="143" y="78"/>
                    </a:lnTo>
                    <a:lnTo>
                      <a:pt x="154" y="83"/>
                    </a:lnTo>
                    <a:lnTo>
                      <a:pt x="163" y="9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83" name="Freeform 85">
                <a:extLst>
                  <a:ext uri="{FF2B5EF4-FFF2-40B4-BE49-F238E27FC236}">
                    <a16:creationId xmlns:a16="http://schemas.microsoft.com/office/drawing/2014/main" id="{C9332982-9AE1-4849-8D33-FBCD732F5221}"/>
                  </a:ext>
                </a:extLst>
              </p:cNvPr>
              <p:cNvSpPr>
                <a:spLocks/>
              </p:cNvSpPr>
              <p:nvPr/>
            </p:nvSpPr>
            <p:spPr bwMode="auto">
              <a:xfrm>
                <a:off x="2829856" y="3539821"/>
                <a:ext cx="150253" cy="382029"/>
              </a:xfrm>
              <a:custGeom>
                <a:avLst/>
                <a:gdLst>
                  <a:gd name="T0" fmla="*/ 130 w 130"/>
                  <a:gd name="T1" fmla="*/ 127 h 462"/>
                  <a:gd name="T2" fmla="*/ 126 w 130"/>
                  <a:gd name="T3" fmla="*/ 212 h 462"/>
                  <a:gd name="T4" fmla="*/ 126 w 130"/>
                  <a:gd name="T5" fmla="*/ 373 h 462"/>
                  <a:gd name="T6" fmla="*/ 124 w 130"/>
                  <a:gd name="T7" fmla="*/ 460 h 462"/>
                  <a:gd name="T8" fmla="*/ 109 w 130"/>
                  <a:gd name="T9" fmla="*/ 460 h 462"/>
                  <a:gd name="T10" fmla="*/ 101 w 130"/>
                  <a:gd name="T11" fmla="*/ 462 h 462"/>
                  <a:gd name="T12" fmla="*/ 57 w 130"/>
                  <a:gd name="T13" fmla="*/ 462 h 462"/>
                  <a:gd name="T14" fmla="*/ 50 w 130"/>
                  <a:gd name="T15" fmla="*/ 460 h 462"/>
                  <a:gd name="T16" fmla="*/ 2 w 130"/>
                  <a:gd name="T17" fmla="*/ 460 h 462"/>
                  <a:gd name="T18" fmla="*/ 0 w 130"/>
                  <a:gd name="T19" fmla="*/ 150 h 462"/>
                  <a:gd name="T20" fmla="*/ 0 w 130"/>
                  <a:gd name="T21" fmla="*/ 0 h 462"/>
                  <a:gd name="T22" fmla="*/ 9 w 130"/>
                  <a:gd name="T23" fmla="*/ 9 h 462"/>
                  <a:gd name="T24" fmla="*/ 16 w 130"/>
                  <a:gd name="T25" fmla="*/ 18 h 462"/>
                  <a:gd name="T26" fmla="*/ 25 w 130"/>
                  <a:gd name="T27" fmla="*/ 25 h 462"/>
                  <a:gd name="T28" fmla="*/ 32 w 130"/>
                  <a:gd name="T29" fmla="*/ 34 h 462"/>
                  <a:gd name="T30" fmla="*/ 41 w 130"/>
                  <a:gd name="T31" fmla="*/ 41 h 462"/>
                  <a:gd name="T32" fmla="*/ 48 w 130"/>
                  <a:gd name="T33" fmla="*/ 49 h 462"/>
                  <a:gd name="T34" fmla="*/ 57 w 130"/>
                  <a:gd name="T35" fmla="*/ 57 h 462"/>
                  <a:gd name="T36" fmla="*/ 66 w 130"/>
                  <a:gd name="T37" fmla="*/ 64 h 462"/>
                  <a:gd name="T38" fmla="*/ 73 w 130"/>
                  <a:gd name="T39" fmla="*/ 72 h 462"/>
                  <a:gd name="T40" fmla="*/ 82 w 130"/>
                  <a:gd name="T41" fmla="*/ 80 h 462"/>
                  <a:gd name="T42" fmla="*/ 114 w 130"/>
                  <a:gd name="T43" fmla="*/ 111 h 462"/>
                  <a:gd name="T44" fmla="*/ 121 w 130"/>
                  <a:gd name="T45" fmla="*/ 120 h 462"/>
                  <a:gd name="T46" fmla="*/ 130 w 130"/>
                  <a:gd name="T47" fmla="*/ 127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 h="462">
                    <a:moveTo>
                      <a:pt x="130" y="127"/>
                    </a:moveTo>
                    <a:lnTo>
                      <a:pt x="126" y="212"/>
                    </a:lnTo>
                    <a:lnTo>
                      <a:pt x="126" y="373"/>
                    </a:lnTo>
                    <a:lnTo>
                      <a:pt x="124" y="460"/>
                    </a:lnTo>
                    <a:lnTo>
                      <a:pt x="109" y="460"/>
                    </a:lnTo>
                    <a:lnTo>
                      <a:pt x="101" y="462"/>
                    </a:lnTo>
                    <a:lnTo>
                      <a:pt x="57" y="462"/>
                    </a:lnTo>
                    <a:lnTo>
                      <a:pt x="50" y="460"/>
                    </a:lnTo>
                    <a:lnTo>
                      <a:pt x="2" y="460"/>
                    </a:lnTo>
                    <a:lnTo>
                      <a:pt x="0" y="150"/>
                    </a:lnTo>
                    <a:lnTo>
                      <a:pt x="0" y="0"/>
                    </a:lnTo>
                    <a:lnTo>
                      <a:pt x="9" y="9"/>
                    </a:lnTo>
                    <a:lnTo>
                      <a:pt x="16" y="18"/>
                    </a:lnTo>
                    <a:lnTo>
                      <a:pt x="25" y="25"/>
                    </a:lnTo>
                    <a:lnTo>
                      <a:pt x="32" y="34"/>
                    </a:lnTo>
                    <a:lnTo>
                      <a:pt x="41" y="41"/>
                    </a:lnTo>
                    <a:lnTo>
                      <a:pt x="48" y="49"/>
                    </a:lnTo>
                    <a:lnTo>
                      <a:pt x="57" y="57"/>
                    </a:lnTo>
                    <a:lnTo>
                      <a:pt x="66" y="64"/>
                    </a:lnTo>
                    <a:lnTo>
                      <a:pt x="73" y="72"/>
                    </a:lnTo>
                    <a:lnTo>
                      <a:pt x="82" y="80"/>
                    </a:lnTo>
                    <a:lnTo>
                      <a:pt x="114" y="111"/>
                    </a:lnTo>
                    <a:lnTo>
                      <a:pt x="121" y="120"/>
                    </a:lnTo>
                    <a:lnTo>
                      <a:pt x="130" y="12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84" name="Freeform 84">
                <a:extLst>
                  <a:ext uri="{FF2B5EF4-FFF2-40B4-BE49-F238E27FC236}">
                    <a16:creationId xmlns:a16="http://schemas.microsoft.com/office/drawing/2014/main" id="{F3723043-3DC4-4123-8FF8-04721C4C296D}"/>
                  </a:ext>
                </a:extLst>
              </p:cNvPr>
              <p:cNvSpPr>
                <a:spLocks/>
              </p:cNvSpPr>
              <p:nvPr/>
            </p:nvSpPr>
            <p:spPr bwMode="auto">
              <a:xfrm>
                <a:off x="2321308" y="3706855"/>
                <a:ext cx="53166" cy="30595"/>
              </a:xfrm>
              <a:custGeom>
                <a:avLst/>
                <a:gdLst>
                  <a:gd name="T0" fmla="*/ 46 w 46"/>
                  <a:gd name="T1" fmla="*/ 5 h 37"/>
                  <a:gd name="T2" fmla="*/ 44 w 46"/>
                  <a:gd name="T3" fmla="*/ 37 h 37"/>
                  <a:gd name="T4" fmla="*/ 1 w 46"/>
                  <a:gd name="T5" fmla="*/ 37 h 37"/>
                  <a:gd name="T6" fmla="*/ 1 w 46"/>
                  <a:gd name="T7" fmla="*/ 28 h 37"/>
                  <a:gd name="T8" fmla="*/ 0 w 46"/>
                  <a:gd name="T9" fmla="*/ 19 h 37"/>
                  <a:gd name="T10" fmla="*/ 0 w 46"/>
                  <a:gd name="T11" fmla="*/ 5 h 37"/>
                  <a:gd name="T12" fmla="*/ 3 w 46"/>
                  <a:gd name="T13" fmla="*/ 1 h 37"/>
                  <a:gd name="T14" fmla="*/ 39 w 46"/>
                  <a:gd name="T15" fmla="*/ 1 h 37"/>
                  <a:gd name="T16" fmla="*/ 40 w 46"/>
                  <a:gd name="T17" fmla="*/ 0 h 37"/>
                  <a:gd name="T18" fmla="*/ 44 w 46"/>
                  <a:gd name="T19" fmla="*/ 0 h 37"/>
                  <a:gd name="T20" fmla="*/ 46 w 46"/>
                  <a:gd name="T21" fmla="*/ 1 h 37"/>
                  <a:gd name="T22" fmla="*/ 46 w 46"/>
                  <a:gd name="T23" fmla="*/ 5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7">
                    <a:moveTo>
                      <a:pt x="46" y="5"/>
                    </a:moveTo>
                    <a:lnTo>
                      <a:pt x="44" y="37"/>
                    </a:lnTo>
                    <a:lnTo>
                      <a:pt x="1" y="37"/>
                    </a:lnTo>
                    <a:lnTo>
                      <a:pt x="1" y="28"/>
                    </a:lnTo>
                    <a:lnTo>
                      <a:pt x="0" y="19"/>
                    </a:lnTo>
                    <a:lnTo>
                      <a:pt x="0" y="5"/>
                    </a:lnTo>
                    <a:lnTo>
                      <a:pt x="3" y="1"/>
                    </a:lnTo>
                    <a:lnTo>
                      <a:pt x="39" y="1"/>
                    </a:lnTo>
                    <a:lnTo>
                      <a:pt x="40" y="0"/>
                    </a:lnTo>
                    <a:lnTo>
                      <a:pt x="44" y="0"/>
                    </a:lnTo>
                    <a:lnTo>
                      <a:pt x="46" y="1"/>
                    </a:lnTo>
                    <a:lnTo>
                      <a:pt x="4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85" name="Freeform 83">
                <a:extLst>
                  <a:ext uri="{FF2B5EF4-FFF2-40B4-BE49-F238E27FC236}">
                    <a16:creationId xmlns:a16="http://schemas.microsoft.com/office/drawing/2014/main" id="{DACE5878-B338-44E3-89F3-C3471984CB85}"/>
                  </a:ext>
                </a:extLst>
              </p:cNvPr>
              <p:cNvSpPr>
                <a:spLocks/>
              </p:cNvSpPr>
              <p:nvPr/>
            </p:nvSpPr>
            <p:spPr bwMode="auto">
              <a:xfrm>
                <a:off x="1864770" y="3707682"/>
                <a:ext cx="53166" cy="29769"/>
              </a:xfrm>
              <a:custGeom>
                <a:avLst/>
                <a:gdLst>
                  <a:gd name="T0" fmla="*/ 44 w 46"/>
                  <a:gd name="T1" fmla="*/ 2 h 36"/>
                  <a:gd name="T2" fmla="*/ 46 w 46"/>
                  <a:gd name="T3" fmla="*/ 6 h 36"/>
                  <a:gd name="T4" fmla="*/ 46 w 46"/>
                  <a:gd name="T5" fmla="*/ 29 h 36"/>
                  <a:gd name="T6" fmla="*/ 44 w 46"/>
                  <a:gd name="T7" fmla="*/ 36 h 36"/>
                  <a:gd name="T8" fmla="*/ 33 w 46"/>
                  <a:gd name="T9" fmla="*/ 36 h 36"/>
                  <a:gd name="T10" fmla="*/ 28 w 46"/>
                  <a:gd name="T11" fmla="*/ 34 h 36"/>
                  <a:gd name="T12" fmla="*/ 1 w 46"/>
                  <a:gd name="T13" fmla="*/ 34 h 36"/>
                  <a:gd name="T14" fmla="*/ 0 w 46"/>
                  <a:gd name="T15" fmla="*/ 25 h 36"/>
                  <a:gd name="T16" fmla="*/ 0 w 46"/>
                  <a:gd name="T17" fmla="*/ 0 h 36"/>
                  <a:gd name="T18" fmla="*/ 42 w 46"/>
                  <a:gd name="T19" fmla="*/ 0 h 36"/>
                  <a:gd name="T20" fmla="*/ 44 w 46"/>
                  <a:gd name="T21" fmla="*/ 2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6">
                    <a:moveTo>
                      <a:pt x="44" y="2"/>
                    </a:moveTo>
                    <a:lnTo>
                      <a:pt x="46" y="6"/>
                    </a:lnTo>
                    <a:lnTo>
                      <a:pt x="46" y="29"/>
                    </a:lnTo>
                    <a:lnTo>
                      <a:pt x="44" y="36"/>
                    </a:lnTo>
                    <a:lnTo>
                      <a:pt x="33" y="36"/>
                    </a:lnTo>
                    <a:lnTo>
                      <a:pt x="28" y="34"/>
                    </a:lnTo>
                    <a:lnTo>
                      <a:pt x="1" y="34"/>
                    </a:lnTo>
                    <a:lnTo>
                      <a:pt x="0" y="25"/>
                    </a:lnTo>
                    <a:lnTo>
                      <a:pt x="0" y="0"/>
                    </a:lnTo>
                    <a:lnTo>
                      <a:pt x="42" y="0"/>
                    </a:lnTo>
                    <a:lnTo>
                      <a:pt x="4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86" name="Freeform 82">
                <a:extLst>
                  <a:ext uri="{FF2B5EF4-FFF2-40B4-BE49-F238E27FC236}">
                    <a16:creationId xmlns:a16="http://schemas.microsoft.com/office/drawing/2014/main" id="{73E5CC9D-8DA7-465E-A93A-8B0AA7DE4C99}"/>
                  </a:ext>
                </a:extLst>
              </p:cNvPr>
              <p:cNvSpPr>
                <a:spLocks/>
              </p:cNvSpPr>
              <p:nvPr/>
            </p:nvSpPr>
            <p:spPr bwMode="auto">
              <a:xfrm>
                <a:off x="2117889" y="3706855"/>
                <a:ext cx="57790" cy="30595"/>
              </a:xfrm>
              <a:custGeom>
                <a:avLst/>
                <a:gdLst>
                  <a:gd name="T0" fmla="*/ 50 w 50"/>
                  <a:gd name="T1" fmla="*/ 3 h 37"/>
                  <a:gd name="T2" fmla="*/ 50 w 50"/>
                  <a:gd name="T3" fmla="*/ 28 h 37"/>
                  <a:gd name="T4" fmla="*/ 48 w 50"/>
                  <a:gd name="T5" fmla="*/ 37 h 37"/>
                  <a:gd name="T6" fmla="*/ 14 w 50"/>
                  <a:gd name="T7" fmla="*/ 37 h 37"/>
                  <a:gd name="T8" fmla="*/ 11 w 50"/>
                  <a:gd name="T9" fmla="*/ 35 h 37"/>
                  <a:gd name="T10" fmla="*/ 2 w 50"/>
                  <a:gd name="T11" fmla="*/ 35 h 37"/>
                  <a:gd name="T12" fmla="*/ 2 w 50"/>
                  <a:gd name="T13" fmla="*/ 10 h 37"/>
                  <a:gd name="T14" fmla="*/ 0 w 50"/>
                  <a:gd name="T15" fmla="*/ 3 h 37"/>
                  <a:gd name="T16" fmla="*/ 2 w 50"/>
                  <a:gd name="T17" fmla="*/ 1 h 37"/>
                  <a:gd name="T18" fmla="*/ 45 w 50"/>
                  <a:gd name="T19" fmla="*/ 1 h 37"/>
                  <a:gd name="T20" fmla="*/ 48 w 50"/>
                  <a:gd name="T21" fmla="*/ 0 h 37"/>
                  <a:gd name="T22" fmla="*/ 50 w 50"/>
                  <a:gd name="T23" fmla="*/ 3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37">
                    <a:moveTo>
                      <a:pt x="50" y="3"/>
                    </a:moveTo>
                    <a:lnTo>
                      <a:pt x="50" y="28"/>
                    </a:lnTo>
                    <a:lnTo>
                      <a:pt x="48" y="37"/>
                    </a:lnTo>
                    <a:lnTo>
                      <a:pt x="14" y="37"/>
                    </a:lnTo>
                    <a:lnTo>
                      <a:pt x="11" y="35"/>
                    </a:lnTo>
                    <a:lnTo>
                      <a:pt x="2" y="35"/>
                    </a:lnTo>
                    <a:lnTo>
                      <a:pt x="2" y="10"/>
                    </a:lnTo>
                    <a:lnTo>
                      <a:pt x="0" y="3"/>
                    </a:lnTo>
                    <a:lnTo>
                      <a:pt x="2" y="1"/>
                    </a:lnTo>
                    <a:lnTo>
                      <a:pt x="45" y="1"/>
                    </a:lnTo>
                    <a:lnTo>
                      <a:pt x="48" y="0"/>
                    </a:lnTo>
                    <a:lnTo>
                      <a:pt x="5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87" name="Freeform 81">
                <a:extLst>
                  <a:ext uri="{FF2B5EF4-FFF2-40B4-BE49-F238E27FC236}">
                    <a16:creationId xmlns:a16="http://schemas.microsoft.com/office/drawing/2014/main" id="{89373BCB-5726-4DBE-9A57-DDB9749E7D79}"/>
                  </a:ext>
                </a:extLst>
              </p:cNvPr>
              <p:cNvSpPr>
                <a:spLocks/>
              </p:cNvSpPr>
              <p:nvPr/>
            </p:nvSpPr>
            <p:spPr bwMode="auto">
              <a:xfrm>
                <a:off x="2570959" y="3707682"/>
                <a:ext cx="58945" cy="29769"/>
              </a:xfrm>
              <a:custGeom>
                <a:avLst/>
                <a:gdLst>
                  <a:gd name="T0" fmla="*/ 47 w 51"/>
                  <a:gd name="T1" fmla="*/ 4 h 36"/>
                  <a:gd name="T2" fmla="*/ 47 w 51"/>
                  <a:gd name="T3" fmla="*/ 20 h 36"/>
                  <a:gd name="T4" fmla="*/ 49 w 51"/>
                  <a:gd name="T5" fmla="*/ 27 h 36"/>
                  <a:gd name="T6" fmla="*/ 51 w 51"/>
                  <a:gd name="T7" fmla="*/ 34 h 36"/>
                  <a:gd name="T8" fmla="*/ 47 w 51"/>
                  <a:gd name="T9" fmla="*/ 36 h 36"/>
                  <a:gd name="T10" fmla="*/ 5 w 51"/>
                  <a:gd name="T11" fmla="*/ 36 h 36"/>
                  <a:gd name="T12" fmla="*/ 3 w 51"/>
                  <a:gd name="T13" fmla="*/ 34 h 36"/>
                  <a:gd name="T14" fmla="*/ 3 w 51"/>
                  <a:gd name="T15" fmla="*/ 29 h 36"/>
                  <a:gd name="T16" fmla="*/ 5 w 51"/>
                  <a:gd name="T17" fmla="*/ 27 h 36"/>
                  <a:gd name="T18" fmla="*/ 3 w 51"/>
                  <a:gd name="T19" fmla="*/ 22 h 36"/>
                  <a:gd name="T20" fmla="*/ 3 w 51"/>
                  <a:gd name="T21" fmla="*/ 9 h 36"/>
                  <a:gd name="T22" fmla="*/ 0 w 51"/>
                  <a:gd name="T23" fmla="*/ 6 h 36"/>
                  <a:gd name="T24" fmla="*/ 0 w 51"/>
                  <a:gd name="T25" fmla="*/ 4 h 36"/>
                  <a:gd name="T26" fmla="*/ 1 w 51"/>
                  <a:gd name="T27" fmla="*/ 2 h 36"/>
                  <a:gd name="T28" fmla="*/ 1 w 51"/>
                  <a:gd name="T29" fmla="*/ 0 h 36"/>
                  <a:gd name="T30" fmla="*/ 37 w 51"/>
                  <a:gd name="T31" fmla="*/ 0 h 36"/>
                  <a:gd name="T32" fmla="*/ 42 w 51"/>
                  <a:gd name="T33" fmla="*/ 2 h 36"/>
                  <a:gd name="T34" fmla="*/ 47 w 51"/>
                  <a:gd name="T35" fmla="*/ 4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1" h="36">
                    <a:moveTo>
                      <a:pt x="47" y="4"/>
                    </a:moveTo>
                    <a:lnTo>
                      <a:pt x="47" y="20"/>
                    </a:lnTo>
                    <a:lnTo>
                      <a:pt x="49" y="27"/>
                    </a:lnTo>
                    <a:lnTo>
                      <a:pt x="51" y="34"/>
                    </a:lnTo>
                    <a:lnTo>
                      <a:pt x="47" y="36"/>
                    </a:lnTo>
                    <a:lnTo>
                      <a:pt x="5" y="36"/>
                    </a:lnTo>
                    <a:lnTo>
                      <a:pt x="3" y="34"/>
                    </a:lnTo>
                    <a:lnTo>
                      <a:pt x="3" y="29"/>
                    </a:lnTo>
                    <a:lnTo>
                      <a:pt x="5" y="27"/>
                    </a:lnTo>
                    <a:lnTo>
                      <a:pt x="3" y="22"/>
                    </a:lnTo>
                    <a:lnTo>
                      <a:pt x="3" y="9"/>
                    </a:lnTo>
                    <a:lnTo>
                      <a:pt x="0" y="6"/>
                    </a:lnTo>
                    <a:lnTo>
                      <a:pt x="0" y="4"/>
                    </a:lnTo>
                    <a:lnTo>
                      <a:pt x="1" y="2"/>
                    </a:lnTo>
                    <a:lnTo>
                      <a:pt x="1" y="0"/>
                    </a:lnTo>
                    <a:lnTo>
                      <a:pt x="37" y="0"/>
                    </a:lnTo>
                    <a:lnTo>
                      <a:pt x="42" y="2"/>
                    </a:lnTo>
                    <a:lnTo>
                      <a:pt x="4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88" name="Freeform 80">
                <a:extLst>
                  <a:ext uri="{FF2B5EF4-FFF2-40B4-BE49-F238E27FC236}">
                    <a16:creationId xmlns:a16="http://schemas.microsoft.com/office/drawing/2014/main" id="{EE40DD78-AFE0-4F18-BB44-CAF4AEDF9F0B}"/>
                  </a:ext>
                </a:extLst>
              </p:cNvPr>
              <p:cNvSpPr>
                <a:spLocks/>
              </p:cNvSpPr>
              <p:nvPr/>
            </p:nvSpPr>
            <p:spPr bwMode="auto">
              <a:xfrm>
                <a:off x="2635683" y="3707682"/>
                <a:ext cx="57790" cy="29769"/>
              </a:xfrm>
              <a:custGeom>
                <a:avLst/>
                <a:gdLst>
                  <a:gd name="T0" fmla="*/ 50 w 50"/>
                  <a:gd name="T1" fmla="*/ 6 h 36"/>
                  <a:gd name="T2" fmla="*/ 50 w 50"/>
                  <a:gd name="T3" fmla="*/ 22 h 36"/>
                  <a:gd name="T4" fmla="*/ 48 w 50"/>
                  <a:gd name="T5" fmla="*/ 29 h 36"/>
                  <a:gd name="T6" fmla="*/ 46 w 50"/>
                  <a:gd name="T7" fmla="*/ 36 h 36"/>
                  <a:gd name="T8" fmla="*/ 7 w 50"/>
                  <a:gd name="T9" fmla="*/ 36 h 36"/>
                  <a:gd name="T10" fmla="*/ 2 w 50"/>
                  <a:gd name="T11" fmla="*/ 34 h 36"/>
                  <a:gd name="T12" fmla="*/ 2 w 50"/>
                  <a:gd name="T13" fmla="*/ 16 h 36"/>
                  <a:gd name="T14" fmla="*/ 0 w 50"/>
                  <a:gd name="T15" fmla="*/ 9 h 36"/>
                  <a:gd name="T16" fmla="*/ 0 w 50"/>
                  <a:gd name="T17" fmla="*/ 2 h 36"/>
                  <a:gd name="T18" fmla="*/ 13 w 50"/>
                  <a:gd name="T19" fmla="*/ 2 h 36"/>
                  <a:gd name="T20" fmla="*/ 18 w 50"/>
                  <a:gd name="T21" fmla="*/ 0 h 36"/>
                  <a:gd name="T22" fmla="*/ 39 w 50"/>
                  <a:gd name="T23" fmla="*/ 0 h 36"/>
                  <a:gd name="T24" fmla="*/ 45 w 50"/>
                  <a:gd name="T25" fmla="*/ 2 h 36"/>
                  <a:gd name="T26" fmla="*/ 50 w 50"/>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36">
                    <a:moveTo>
                      <a:pt x="50" y="6"/>
                    </a:moveTo>
                    <a:lnTo>
                      <a:pt x="50" y="22"/>
                    </a:lnTo>
                    <a:lnTo>
                      <a:pt x="48" y="29"/>
                    </a:lnTo>
                    <a:lnTo>
                      <a:pt x="46" y="36"/>
                    </a:lnTo>
                    <a:lnTo>
                      <a:pt x="7" y="36"/>
                    </a:lnTo>
                    <a:lnTo>
                      <a:pt x="2" y="34"/>
                    </a:lnTo>
                    <a:lnTo>
                      <a:pt x="2" y="16"/>
                    </a:lnTo>
                    <a:lnTo>
                      <a:pt x="0" y="9"/>
                    </a:lnTo>
                    <a:lnTo>
                      <a:pt x="0" y="2"/>
                    </a:lnTo>
                    <a:lnTo>
                      <a:pt x="13" y="2"/>
                    </a:lnTo>
                    <a:lnTo>
                      <a:pt x="18" y="0"/>
                    </a:lnTo>
                    <a:lnTo>
                      <a:pt x="39" y="0"/>
                    </a:lnTo>
                    <a:lnTo>
                      <a:pt x="45" y="2"/>
                    </a:lnTo>
                    <a:lnTo>
                      <a:pt x="5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89" name="Freeform 79">
                <a:extLst>
                  <a:ext uri="{FF2B5EF4-FFF2-40B4-BE49-F238E27FC236}">
                    <a16:creationId xmlns:a16="http://schemas.microsoft.com/office/drawing/2014/main" id="{54581FEF-D789-481F-ADF8-7A3F93F97C82}"/>
                  </a:ext>
                </a:extLst>
              </p:cNvPr>
              <p:cNvSpPr>
                <a:spLocks/>
              </p:cNvSpPr>
              <p:nvPr/>
            </p:nvSpPr>
            <p:spPr bwMode="auto">
              <a:xfrm>
                <a:off x="2705031" y="3706855"/>
                <a:ext cx="55478" cy="32249"/>
              </a:xfrm>
              <a:custGeom>
                <a:avLst/>
                <a:gdLst>
                  <a:gd name="T0" fmla="*/ 48 w 48"/>
                  <a:gd name="T1" fmla="*/ 33 h 39"/>
                  <a:gd name="T2" fmla="*/ 43 w 48"/>
                  <a:gd name="T3" fmla="*/ 39 h 39"/>
                  <a:gd name="T4" fmla="*/ 2 w 48"/>
                  <a:gd name="T5" fmla="*/ 37 h 39"/>
                  <a:gd name="T6" fmla="*/ 0 w 48"/>
                  <a:gd name="T7" fmla="*/ 35 h 39"/>
                  <a:gd name="T8" fmla="*/ 0 w 48"/>
                  <a:gd name="T9" fmla="*/ 9 h 39"/>
                  <a:gd name="T10" fmla="*/ 2 w 48"/>
                  <a:gd name="T11" fmla="*/ 5 h 39"/>
                  <a:gd name="T12" fmla="*/ 6 w 48"/>
                  <a:gd name="T13" fmla="*/ 1 h 39"/>
                  <a:gd name="T14" fmla="*/ 36 w 48"/>
                  <a:gd name="T15" fmla="*/ 1 h 39"/>
                  <a:gd name="T16" fmla="*/ 41 w 48"/>
                  <a:gd name="T17" fmla="*/ 0 h 39"/>
                  <a:gd name="T18" fmla="*/ 48 w 48"/>
                  <a:gd name="T19" fmla="*/ 7 h 39"/>
                  <a:gd name="T20" fmla="*/ 48 w 48"/>
                  <a:gd name="T21" fmla="*/ 33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39">
                    <a:moveTo>
                      <a:pt x="48" y="33"/>
                    </a:moveTo>
                    <a:lnTo>
                      <a:pt x="43" y="39"/>
                    </a:lnTo>
                    <a:lnTo>
                      <a:pt x="2" y="37"/>
                    </a:lnTo>
                    <a:lnTo>
                      <a:pt x="0" y="35"/>
                    </a:lnTo>
                    <a:lnTo>
                      <a:pt x="0" y="9"/>
                    </a:lnTo>
                    <a:lnTo>
                      <a:pt x="2" y="5"/>
                    </a:lnTo>
                    <a:lnTo>
                      <a:pt x="6" y="1"/>
                    </a:lnTo>
                    <a:lnTo>
                      <a:pt x="36" y="1"/>
                    </a:lnTo>
                    <a:lnTo>
                      <a:pt x="41" y="0"/>
                    </a:lnTo>
                    <a:lnTo>
                      <a:pt x="48" y="7"/>
                    </a:lnTo>
                    <a:lnTo>
                      <a:pt x="4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90" name="Freeform 78">
                <a:extLst>
                  <a:ext uri="{FF2B5EF4-FFF2-40B4-BE49-F238E27FC236}">
                    <a16:creationId xmlns:a16="http://schemas.microsoft.com/office/drawing/2014/main" id="{8C47D40E-EF16-4EF1-A018-08EB7A917CD2}"/>
                  </a:ext>
                </a:extLst>
              </p:cNvPr>
              <p:cNvSpPr>
                <a:spLocks/>
              </p:cNvSpPr>
              <p:nvPr/>
            </p:nvSpPr>
            <p:spPr bwMode="auto">
              <a:xfrm>
                <a:off x="1934118" y="3707682"/>
                <a:ext cx="50855" cy="29769"/>
              </a:xfrm>
              <a:custGeom>
                <a:avLst/>
                <a:gdLst>
                  <a:gd name="T0" fmla="*/ 44 w 44"/>
                  <a:gd name="T1" fmla="*/ 34 h 36"/>
                  <a:gd name="T2" fmla="*/ 39 w 44"/>
                  <a:gd name="T3" fmla="*/ 34 h 36"/>
                  <a:gd name="T4" fmla="*/ 34 w 44"/>
                  <a:gd name="T5" fmla="*/ 36 h 36"/>
                  <a:gd name="T6" fmla="*/ 23 w 44"/>
                  <a:gd name="T7" fmla="*/ 36 h 36"/>
                  <a:gd name="T8" fmla="*/ 18 w 44"/>
                  <a:gd name="T9" fmla="*/ 34 h 36"/>
                  <a:gd name="T10" fmla="*/ 7 w 44"/>
                  <a:gd name="T11" fmla="*/ 34 h 36"/>
                  <a:gd name="T12" fmla="*/ 2 w 44"/>
                  <a:gd name="T13" fmla="*/ 36 h 36"/>
                  <a:gd name="T14" fmla="*/ 0 w 44"/>
                  <a:gd name="T15" fmla="*/ 34 h 36"/>
                  <a:gd name="T16" fmla="*/ 0 w 44"/>
                  <a:gd name="T17" fmla="*/ 8 h 36"/>
                  <a:gd name="T18" fmla="*/ 2 w 44"/>
                  <a:gd name="T19" fmla="*/ 0 h 36"/>
                  <a:gd name="T20" fmla="*/ 44 w 44"/>
                  <a:gd name="T21" fmla="*/ 2 h 36"/>
                  <a:gd name="T22" fmla="*/ 44 w 44"/>
                  <a:gd name="T23" fmla="*/ 34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6">
                    <a:moveTo>
                      <a:pt x="44" y="34"/>
                    </a:moveTo>
                    <a:lnTo>
                      <a:pt x="39" y="34"/>
                    </a:lnTo>
                    <a:lnTo>
                      <a:pt x="34" y="36"/>
                    </a:lnTo>
                    <a:lnTo>
                      <a:pt x="23" y="36"/>
                    </a:lnTo>
                    <a:lnTo>
                      <a:pt x="18" y="34"/>
                    </a:lnTo>
                    <a:lnTo>
                      <a:pt x="7" y="34"/>
                    </a:lnTo>
                    <a:lnTo>
                      <a:pt x="2" y="36"/>
                    </a:lnTo>
                    <a:lnTo>
                      <a:pt x="0" y="34"/>
                    </a:lnTo>
                    <a:lnTo>
                      <a:pt x="0" y="8"/>
                    </a:lnTo>
                    <a:lnTo>
                      <a:pt x="2" y="0"/>
                    </a:lnTo>
                    <a:lnTo>
                      <a:pt x="44" y="2"/>
                    </a:lnTo>
                    <a:lnTo>
                      <a:pt x="4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91" name="Freeform 77">
                <a:extLst>
                  <a:ext uri="{FF2B5EF4-FFF2-40B4-BE49-F238E27FC236}">
                    <a16:creationId xmlns:a16="http://schemas.microsoft.com/office/drawing/2014/main" id="{C985BD7A-764F-49C5-9896-4DFF45FD13F7}"/>
                  </a:ext>
                </a:extLst>
              </p:cNvPr>
              <p:cNvSpPr>
                <a:spLocks/>
              </p:cNvSpPr>
              <p:nvPr/>
            </p:nvSpPr>
            <p:spPr bwMode="auto">
              <a:xfrm>
                <a:off x="2187236" y="3707682"/>
                <a:ext cx="60101" cy="29769"/>
              </a:xfrm>
              <a:custGeom>
                <a:avLst/>
                <a:gdLst>
                  <a:gd name="T0" fmla="*/ 52 w 52"/>
                  <a:gd name="T1" fmla="*/ 2 h 36"/>
                  <a:gd name="T2" fmla="*/ 50 w 52"/>
                  <a:gd name="T3" fmla="*/ 8 h 36"/>
                  <a:gd name="T4" fmla="*/ 50 w 52"/>
                  <a:gd name="T5" fmla="*/ 32 h 36"/>
                  <a:gd name="T6" fmla="*/ 47 w 52"/>
                  <a:gd name="T7" fmla="*/ 36 h 36"/>
                  <a:gd name="T8" fmla="*/ 8 w 52"/>
                  <a:gd name="T9" fmla="*/ 36 h 36"/>
                  <a:gd name="T10" fmla="*/ 2 w 52"/>
                  <a:gd name="T11" fmla="*/ 34 h 36"/>
                  <a:gd name="T12" fmla="*/ 0 w 52"/>
                  <a:gd name="T13" fmla="*/ 2 h 36"/>
                  <a:gd name="T14" fmla="*/ 4 w 52"/>
                  <a:gd name="T15" fmla="*/ 0 h 36"/>
                  <a:gd name="T16" fmla="*/ 52 w 52"/>
                  <a:gd name="T17" fmla="*/ 2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36">
                    <a:moveTo>
                      <a:pt x="52" y="2"/>
                    </a:moveTo>
                    <a:lnTo>
                      <a:pt x="50" y="8"/>
                    </a:lnTo>
                    <a:lnTo>
                      <a:pt x="50" y="32"/>
                    </a:lnTo>
                    <a:lnTo>
                      <a:pt x="47" y="36"/>
                    </a:lnTo>
                    <a:lnTo>
                      <a:pt x="8" y="36"/>
                    </a:lnTo>
                    <a:lnTo>
                      <a:pt x="2" y="34"/>
                    </a:lnTo>
                    <a:lnTo>
                      <a:pt x="0" y="2"/>
                    </a:lnTo>
                    <a:lnTo>
                      <a:pt x="4" y="0"/>
                    </a:lnTo>
                    <a:lnTo>
                      <a:pt x="5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92" name="Freeform 76">
                <a:extLst>
                  <a:ext uri="{FF2B5EF4-FFF2-40B4-BE49-F238E27FC236}">
                    <a16:creationId xmlns:a16="http://schemas.microsoft.com/office/drawing/2014/main" id="{8F4583DF-5B28-43D7-B50F-D15B539B4B88}"/>
                  </a:ext>
                </a:extLst>
              </p:cNvPr>
              <p:cNvSpPr>
                <a:spLocks/>
              </p:cNvSpPr>
              <p:nvPr/>
            </p:nvSpPr>
            <p:spPr bwMode="auto">
              <a:xfrm>
                <a:off x="2261207" y="3707682"/>
                <a:ext cx="50855" cy="31422"/>
              </a:xfrm>
              <a:custGeom>
                <a:avLst/>
                <a:gdLst>
                  <a:gd name="T0" fmla="*/ 43 w 44"/>
                  <a:gd name="T1" fmla="*/ 2 h 38"/>
                  <a:gd name="T2" fmla="*/ 44 w 44"/>
                  <a:gd name="T3" fmla="*/ 4 h 38"/>
                  <a:gd name="T4" fmla="*/ 44 w 44"/>
                  <a:gd name="T5" fmla="*/ 6 h 38"/>
                  <a:gd name="T6" fmla="*/ 43 w 44"/>
                  <a:gd name="T7" fmla="*/ 9 h 38"/>
                  <a:gd name="T8" fmla="*/ 43 w 44"/>
                  <a:gd name="T9" fmla="*/ 31 h 38"/>
                  <a:gd name="T10" fmla="*/ 41 w 44"/>
                  <a:gd name="T11" fmla="*/ 38 h 38"/>
                  <a:gd name="T12" fmla="*/ 36 w 44"/>
                  <a:gd name="T13" fmla="*/ 36 h 38"/>
                  <a:gd name="T14" fmla="*/ 9 w 44"/>
                  <a:gd name="T15" fmla="*/ 36 h 38"/>
                  <a:gd name="T16" fmla="*/ 4 w 44"/>
                  <a:gd name="T17" fmla="*/ 34 h 38"/>
                  <a:gd name="T18" fmla="*/ 0 w 44"/>
                  <a:gd name="T19" fmla="*/ 34 h 38"/>
                  <a:gd name="T20" fmla="*/ 0 w 44"/>
                  <a:gd name="T21" fmla="*/ 2 h 38"/>
                  <a:gd name="T22" fmla="*/ 6 w 44"/>
                  <a:gd name="T23" fmla="*/ 0 h 38"/>
                  <a:gd name="T24" fmla="*/ 37 w 44"/>
                  <a:gd name="T25" fmla="*/ 0 h 38"/>
                  <a:gd name="T26" fmla="*/ 43 w 44"/>
                  <a:gd name="T27" fmla="*/ 2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38">
                    <a:moveTo>
                      <a:pt x="43" y="2"/>
                    </a:moveTo>
                    <a:lnTo>
                      <a:pt x="44" y="4"/>
                    </a:lnTo>
                    <a:lnTo>
                      <a:pt x="44" y="6"/>
                    </a:lnTo>
                    <a:lnTo>
                      <a:pt x="43" y="9"/>
                    </a:lnTo>
                    <a:lnTo>
                      <a:pt x="43" y="31"/>
                    </a:lnTo>
                    <a:lnTo>
                      <a:pt x="41" y="38"/>
                    </a:lnTo>
                    <a:lnTo>
                      <a:pt x="36" y="36"/>
                    </a:lnTo>
                    <a:lnTo>
                      <a:pt x="9" y="36"/>
                    </a:lnTo>
                    <a:lnTo>
                      <a:pt x="4" y="34"/>
                    </a:lnTo>
                    <a:lnTo>
                      <a:pt x="0" y="34"/>
                    </a:lnTo>
                    <a:lnTo>
                      <a:pt x="0" y="2"/>
                    </a:lnTo>
                    <a:lnTo>
                      <a:pt x="6" y="0"/>
                    </a:lnTo>
                    <a:lnTo>
                      <a:pt x="37" y="0"/>
                    </a:lnTo>
                    <a:lnTo>
                      <a:pt x="4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93" name="Freeform 75">
                <a:extLst>
                  <a:ext uri="{FF2B5EF4-FFF2-40B4-BE49-F238E27FC236}">
                    <a16:creationId xmlns:a16="http://schemas.microsoft.com/office/drawing/2014/main" id="{C2E38048-9891-4923-BA88-AB0547E477B4}"/>
                  </a:ext>
                </a:extLst>
              </p:cNvPr>
              <p:cNvSpPr>
                <a:spLocks/>
              </p:cNvSpPr>
              <p:nvPr/>
            </p:nvSpPr>
            <p:spPr bwMode="auto">
              <a:xfrm>
                <a:off x="2507390" y="3707682"/>
                <a:ext cx="55478" cy="31422"/>
              </a:xfrm>
              <a:custGeom>
                <a:avLst/>
                <a:gdLst>
                  <a:gd name="T0" fmla="*/ 46 w 48"/>
                  <a:gd name="T1" fmla="*/ 2 h 38"/>
                  <a:gd name="T2" fmla="*/ 48 w 48"/>
                  <a:gd name="T3" fmla="*/ 9 h 38"/>
                  <a:gd name="T4" fmla="*/ 48 w 48"/>
                  <a:gd name="T5" fmla="*/ 36 h 38"/>
                  <a:gd name="T6" fmla="*/ 46 w 48"/>
                  <a:gd name="T7" fmla="*/ 38 h 38"/>
                  <a:gd name="T8" fmla="*/ 40 w 48"/>
                  <a:gd name="T9" fmla="*/ 36 h 38"/>
                  <a:gd name="T10" fmla="*/ 0 w 48"/>
                  <a:gd name="T11" fmla="*/ 36 h 38"/>
                  <a:gd name="T12" fmla="*/ 0 w 48"/>
                  <a:gd name="T13" fmla="*/ 16 h 38"/>
                  <a:gd name="T14" fmla="*/ 1 w 48"/>
                  <a:gd name="T15" fmla="*/ 8 h 38"/>
                  <a:gd name="T16" fmla="*/ 3 w 48"/>
                  <a:gd name="T17" fmla="*/ 0 h 38"/>
                  <a:gd name="T18" fmla="*/ 40 w 48"/>
                  <a:gd name="T19" fmla="*/ 0 h 38"/>
                  <a:gd name="T20" fmla="*/ 46 w 48"/>
                  <a:gd name="T21" fmla="*/ 2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38">
                    <a:moveTo>
                      <a:pt x="46" y="2"/>
                    </a:moveTo>
                    <a:lnTo>
                      <a:pt x="48" y="9"/>
                    </a:lnTo>
                    <a:lnTo>
                      <a:pt x="48" y="36"/>
                    </a:lnTo>
                    <a:lnTo>
                      <a:pt x="46" y="38"/>
                    </a:lnTo>
                    <a:lnTo>
                      <a:pt x="40" y="36"/>
                    </a:lnTo>
                    <a:lnTo>
                      <a:pt x="0" y="36"/>
                    </a:lnTo>
                    <a:lnTo>
                      <a:pt x="0" y="16"/>
                    </a:lnTo>
                    <a:lnTo>
                      <a:pt x="1" y="8"/>
                    </a:lnTo>
                    <a:lnTo>
                      <a:pt x="3" y="0"/>
                    </a:lnTo>
                    <a:lnTo>
                      <a:pt x="40" y="0"/>
                    </a:lnTo>
                    <a:lnTo>
                      <a:pt x="4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94" name="Freeform 74">
                <a:extLst>
                  <a:ext uri="{FF2B5EF4-FFF2-40B4-BE49-F238E27FC236}">
                    <a16:creationId xmlns:a16="http://schemas.microsoft.com/office/drawing/2014/main" id="{53C7B69F-D3FA-44C3-9514-5D35D3162E92}"/>
                  </a:ext>
                </a:extLst>
              </p:cNvPr>
              <p:cNvSpPr>
                <a:spLocks/>
              </p:cNvSpPr>
              <p:nvPr/>
            </p:nvSpPr>
            <p:spPr bwMode="auto">
              <a:xfrm>
                <a:off x="1872861" y="3714297"/>
                <a:ext cx="36985" cy="15711"/>
              </a:xfrm>
              <a:custGeom>
                <a:avLst/>
                <a:gdLst>
                  <a:gd name="T0" fmla="*/ 32 w 32"/>
                  <a:gd name="T1" fmla="*/ 19 h 19"/>
                  <a:gd name="T2" fmla="*/ 0 w 32"/>
                  <a:gd name="T3" fmla="*/ 17 h 19"/>
                  <a:gd name="T4" fmla="*/ 0 w 32"/>
                  <a:gd name="T5" fmla="*/ 1 h 19"/>
                  <a:gd name="T6" fmla="*/ 3 w 32"/>
                  <a:gd name="T7" fmla="*/ 0 h 19"/>
                  <a:gd name="T8" fmla="*/ 32 w 32"/>
                  <a:gd name="T9" fmla="*/ 0 h 19"/>
                  <a:gd name="T10" fmla="*/ 32 w 32"/>
                  <a:gd name="T11" fmla="*/ 19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9">
                    <a:moveTo>
                      <a:pt x="32" y="19"/>
                    </a:moveTo>
                    <a:lnTo>
                      <a:pt x="0" y="17"/>
                    </a:lnTo>
                    <a:lnTo>
                      <a:pt x="0" y="1"/>
                    </a:lnTo>
                    <a:lnTo>
                      <a:pt x="3" y="0"/>
                    </a:lnTo>
                    <a:lnTo>
                      <a:pt x="32" y="0"/>
                    </a:lnTo>
                    <a:lnTo>
                      <a:pt x="3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95" name="Rectangle 73">
                <a:extLst>
                  <a:ext uri="{FF2B5EF4-FFF2-40B4-BE49-F238E27FC236}">
                    <a16:creationId xmlns:a16="http://schemas.microsoft.com/office/drawing/2014/main" id="{338247F1-FDB4-477D-8977-470468B08F15}"/>
                  </a:ext>
                </a:extLst>
              </p:cNvPr>
              <p:cNvSpPr>
                <a:spLocks noChangeArrowheads="1"/>
              </p:cNvSpPr>
              <p:nvPr/>
            </p:nvSpPr>
            <p:spPr bwMode="auto">
              <a:xfrm>
                <a:off x="1944520" y="3714297"/>
                <a:ext cx="32362" cy="157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96" name="Rectangle 72">
                <a:extLst>
                  <a:ext uri="{FF2B5EF4-FFF2-40B4-BE49-F238E27FC236}">
                    <a16:creationId xmlns:a16="http://schemas.microsoft.com/office/drawing/2014/main" id="{FAEFB0D9-6889-46F8-A9AA-14E5D11C3483}"/>
                  </a:ext>
                </a:extLst>
              </p:cNvPr>
              <p:cNvSpPr>
                <a:spLocks noChangeArrowheads="1"/>
              </p:cNvSpPr>
              <p:nvPr/>
            </p:nvSpPr>
            <p:spPr bwMode="auto">
              <a:xfrm>
                <a:off x="2130602" y="3715124"/>
                <a:ext cx="34674" cy="148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97" name="Freeform 71">
                <a:extLst>
                  <a:ext uri="{FF2B5EF4-FFF2-40B4-BE49-F238E27FC236}">
                    <a16:creationId xmlns:a16="http://schemas.microsoft.com/office/drawing/2014/main" id="{66CAC2CE-4B2A-4A98-A89E-868B7FB4C4A2}"/>
                  </a:ext>
                </a:extLst>
              </p:cNvPr>
              <p:cNvSpPr>
                <a:spLocks/>
              </p:cNvSpPr>
              <p:nvPr/>
            </p:nvSpPr>
            <p:spPr bwMode="auto">
              <a:xfrm>
                <a:off x="2197638" y="3714297"/>
                <a:ext cx="39297" cy="15711"/>
              </a:xfrm>
              <a:custGeom>
                <a:avLst/>
                <a:gdLst>
                  <a:gd name="T0" fmla="*/ 32 w 34"/>
                  <a:gd name="T1" fmla="*/ 1 h 19"/>
                  <a:gd name="T2" fmla="*/ 34 w 34"/>
                  <a:gd name="T3" fmla="*/ 5 h 19"/>
                  <a:gd name="T4" fmla="*/ 34 w 34"/>
                  <a:gd name="T5" fmla="*/ 19 h 19"/>
                  <a:gd name="T6" fmla="*/ 0 w 34"/>
                  <a:gd name="T7" fmla="*/ 19 h 19"/>
                  <a:gd name="T8" fmla="*/ 0 w 34"/>
                  <a:gd name="T9" fmla="*/ 1 h 19"/>
                  <a:gd name="T10" fmla="*/ 6 w 34"/>
                  <a:gd name="T11" fmla="*/ 1 h 19"/>
                  <a:gd name="T12" fmla="*/ 9 w 34"/>
                  <a:gd name="T13" fmla="*/ 0 h 19"/>
                  <a:gd name="T14" fmla="*/ 29 w 34"/>
                  <a:gd name="T15" fmla="*/ 0 h 19"/>
                  <a:gd name="T16" fmla="*/ 32 w 34"/>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9">
                    <a:moveTo>
                      <a:pt x="32" y="1"/>
                    </a:moveTo>
                    <a:lnTo>
                      <a:pt x="34" y="5"/>
                    </a:lnTo>
                    <a:lnTo>
                      <a:pt x="34" y="19"/>
                    </a:lnTo>
                    <a:lnTo>
                      <a:pt x="0" y="19"/>
                    </a:lnTo>
                    <a:lnTo>
                      <a:pt x="0" y="1"/>
                    </a:lnTo>
                    <a:lnTo>
                      <a:pt x="6" y="1"/>
                    </a:lnTo>
                    <a:lnTo>
                      <a:pt x="9" y="0"/>
                    </a:lnTo>
                    <a:lnTo>
                      <a:pt x="29" y="0"/>
                    </a:lnTo>
                    <a:lnTo>
                      <a:pt x="3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98" name="Freeform 70">
                <a:extLst>
                  <a:ext uri="{FF2B5EF4-FFF2-40B4-BE49-F238E27FC236}">
                    <a16:creationId xmlns:a16="http://schemas.microsoft.com/office/drawing/2014/main" id="{CF3EB240-35B7-436F-ACF6-5C2A99D3FBC2}"/>
                  </a:ext>
                </a:extLst>
              </p:cNvPr>
              <p:cNvSpPr>
                <a:spLocks/>
              </p:cNvSpPr>
              <p:nvPr/>
            </p:nvSpPr>
            <p:spPr bwMode="auto">
              <a:xfrm>
                <a:off x="2269297" y="3714297"/>
                <a:ext cx="33518" cy="15711"/>
              </a:xfrm>
              <a:custGeom>
                <a:avLst/>
                <a:gdLst>
                  <a:gd name="T0" fmla="*/ 29 w 29"/>
                  <a:gd name="T1" fmla="*/ 1 h 19"/>
                  <a:gd name="T2" fmla="*/ 27 w 29"/>
                  <a:gd name="T3" fmla="*/ 19 h 19"/>
                  <a:gd name="T4" fmla="*/ 0 w 29"/>
                  <a:gd name="T5" fmla="*/ 19 h 19"/>
                  <a:gd name="T6" fmla="*/ 0 w 29"/>
                  <a:gd name="T7" fmla="*/ 1 h 19"/>
                  <a:gd name="T8" fmla="*/ 7 w 29"/>
                  <a:gd name="T9" fmla="*/ 1 h 19"/>
                  <a:gd name="T10" fmla="*/ 11 w 29"/>
                  <a:gd name="T11" fmla="*/ 0 h 19"/>
                  <a:gd name="T12" fmla="*/ 25 w 29"/>
                  <a:gd name="T13" fmla="*/ 0 h 19"/>
                  <a:gd name="T14" fmla="*/ 29 w 29"/>
                  <a:gd name="T15" fmla="*/ 1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9">
                    <a:moveTo>
                      <a:pt x="29" y="1"/>
                    </a:moveTo>
                    <a:lnTo>
                      <a:pt x="27" y="19"/>
                    </a:lnTo>
                    <a:lnTo>
                      <a:pt x="0" y="19"/>
                    </a:lnTo>
                    <a:lnTo>
                      <a:pt x="0" y="1"/>
                    </a:lnTo>
                    <a:lnTo>
                      <a:pt x="7" y="1"/>
                    </a:lnTo>
                    <a:lnTo>
                      <a:pt x="11" y="0"/>
                    </a:lnTo>
                    <a:lnTo>
                      <a:pt x="25" y="0"/>
                    </a:ln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399" name="Freeform 69">
                <a:extLst>
                  <a:ext uri="{FF2B5EF4-FFF2-40B4-BE49-F238E27FC236}">
                    <a16:creationId xmlns:a16="http://schemas.microsoft.com/office/drawing/2014/main" id="{F7942C57-FA3F-4E28-BC51-9EAF75E92F82}"/>
                  </a:ext>
                </a:extLst>
              </p:cNvPr>
              <p:cNvSpPr>
                <a:spLocks/>
              </p:cNvSpPr>
              <p:nvPr/>
            </p:nvSpPr>
            <p:spPr bwMode="auto">
              <a:xfrm>
                <a:off x="2329398" y="3715124"/>
                <a:ext cx="34674" cy="14884"/>
              </a:xfrm>
              <a:custGeom>
                <a:avLst/>
                <a:gdLst>
                  <a:gd name="T0" fmla="*/ 30 w 30"/>
                  <a:gd name="T1" fmla="*/ 18 h 18"/>
                  <a:gd name="T2" fmla="*/ 0 w 30"/>
                  <a:gd name="T3" fmla="*/ 18 h 18"/>
                  <a:gd name="T4" fmla="*/ 1 w 30"/>
                  <a:gd name="T5" fmla="*/ 14 h 18"/>
                  <a:gd name="T6" fmla="*/ 1 w 30"/>
                  <a:gd name="T7" fmla="*/ 0 h 18"/>
                  <a:gd name="T8" fmla="*/ 30 w 30"/>
                  <a:gd name="T9" fmla="*/ 0 h 18"/>
                  <a:gd name="T10" fmla="*/ 30 w 30"/>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8">
                    <a:moveTo>
                      <a:pt x="30" y="18"/>
                    </a:moveTo>
                    <a:lnTo>
                      <a:pt x="0" y="18"/>
                    </a:lnTo>
                    <a:lnTo>
                      <a:pt x="1" y="14"/>
                    </a:lnTo>
                    <a:lnTo>
                      <a:pt x="1" y="0"/>
                    </a:lnTo>
                    <a:lnTo>
                      <a:pt x="30" y="0"/>
                    </a:lnTo>
                    <a:lnTo>
                      <a:pt x="3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00" name="Freeform 68">
                <a:extLst>
                  <a:ext uri="{FF2B5EF4-FFF2-40B4-BE49-F238E27FC236}">
                    <a16:creationId xmlns:a16="http://schemas.microsoft.com/office/drawing/2014/main" id="{F39C20F5-435F-43D4-AD76-91BBE03C651D}"/>
                  </a:ext>
                </a:extLst>
              </p:cNvPr>
              <p:cNvSpPr>
                <a:spLocks/>
              </p:cNvSpPr>
              <p:nvPr/>
            </p:nvSpPr>
            <p:spPr bwMode="auto">
              <a:xfrm>
                <a:off x="2517792" y="3714297"/>
                <a:ext cx="34674" cy="17365"/>
              </a:xfrm>
              <a:custGeom>
                <a:avLst/>
                <a:gdLst>
                  <a:gd name="T0" fmla="*/ 30 w 30"/>
                  <a:gd name="T1" fmla="*/ 0 h 21"/>
                  <a:gd name="T2" fmla="*/ 30 w 30"/>
                  <a:gd name="T3" fmla="*/ 21 h 21"/>
                  <a:gd name="T4" fmla="*/ 0 w 30"/>
                  <a:gd name="T5" fmla="*/ 21 h 21"/>
                  <a:gd name="T6" fmla="*/ 0 w 30"/>
                  <a:gd name="T7" fmla="*/ 5 h 21"/>
                  <a:gd name="T8" fmla="*/ 3 w 30"/>
                  <a:gd name="T9" fmla="*/ 0 h 21"/>
                  <a:gd name="T10" fmla="*/ 30 w 3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1">
                    <a:moveTo>
                      <a:pt x="30" y="0"/>
                    </a:moveTo>
                    <a:lnTo>
                      <a:pt x="30" y="21"/>
                    </a:lnTo>
                    <a:lnTo>
                      <a:pt x="0" y="21"/>
                    </a:lnTo>
                    <a:lnTo>
                      <a:pt x="0" y="5"/>
                    </a:lnTo>
                    <a:lnTo>
                      <a:pt x="3"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01" name="Freeform 67">
                <a:extLst>
                  <a:ext uri="{FF2B5EF4-FFF2-40B4-BE49-F238E27FC236}">
                    <a16:creationId xmlns:a16="http://schemas.microsoft.com/office/drawing/2014/main" id="{D3173A78-964A-4232-9EC3-8732EB56CE90}"/>
                  </a:ext>
                </a:extLst>
              </p:cNvPr>
              <p:cNvSpPr>
                <a:spLocks/>
              </p:cNvSpPr>
              <p:nvPr/>
            </p:nvSpPr>
            <p:spPr bwMode="auto">
              <a:xfrm>
                <a:off x="2584828" y="3714297"/>
                <a:ext cx="31206" cy="17365"/>
              </a:xfrm>
              <a:custGeom>
                <a:avLst/>
                <a:gdLst>
                  <a:gd name="T0" fmla="*/ 27 w 27"/>
                  <a:gd name="T1" fmla="*/ 21 h 21"/>
                  <a:gd name="T2" fmla="*/ 4 w 27"/>
                  <a:gd name="T3" fmla="*/ 21 h 21"/>
                  <a:gd name="T4" fmla="*/ 0 w 27"/>
                  <a:gd name="T5" fmla="*/ 19 h 21"/>
                  <a:gd name="T6" fmla="*/ 0 w 27"/>
                  <a:gd name="T7" fmla="*/ 0 h 21"/>
                  <a:gd name="T8" fmla="*/ 27 w 27"/>
                  <a:gd name="T9" fmla="*/ 1 h 21"/>
                  <a:gd name="T10" fmla="*/ 27 w 27"/>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1">
                    <a:moveTo>
                      <a:pt x="27" y="21"/>
                    </a:moveTo>
                    <a:lnTo>
                      <a:pt x="4" y="21"/>
                    </a:lnTo>
                    <a:lnTo>
                      <a:pt x="0" y="19"/>
                    </a:lnTo>
                    <a:lnTo>
                      <a:pt x="0" y="0"/>
                    </a:lnTo>
                    <a:lnTo>
                      <a:pt x="27" y="1"/>
                    </a:lnTo>
                    <a:lnTo>
                      <a:pt x="27"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02" name="Freeform 66">
                <a:extLst>
                  <a:ext uri="{FF2B5EF4-FFF2-40B4-BE49-F238E27FC236}">
                    <a16:creationId xmlns:a16="http://schemas.microsoft.com/office/drawing/2014/main" id="{B7EF6BC2-0506-46C0-9283-4BA304B2D35B}"/>
                  </a:ext>
                </a:extLst>
              </p:cNvPr>
              <p:cNvSpPr>
                <a:spLocks/>
              </p:cNvSpPr>
              <p:nvPr/>
            </p:nvSpPr>
            <p:spPr bwMode="auto">
              <a:xfrm>
                <a:off x="2646085" y="3714297"/>
                <a:ext cx="36985" cy="17365"/>
              </a:xfrm>
              <a:custGeom>
                <a:avLst/>
                <a:gdLst>
                  <a:gd name="T0" fmla="*/ 32 w 32"/>
                  <a:gd name="T1" fmla="*/ 19 h 21"/>
                  <a:gd name="T2" fmla="*/ 28 w 32"/>
                  <a:gd name="T3" fmla="*/ 19 h 21"/>
                  <a:gd name="T4" fmla="*/ 25 w 32"/>
                  <a:gd name="T5" fmla="*/ 21 h 21"/>
                  <a:gd name="T6" fmla="*/ 16 w 32"/>
                  <a:gd name="T7" fmla="*/ 21 h 21"/>
                  <a:gd name="T8" fmla="*/ 13 w 32"/>
                  <a:gd name="T9" fmla="*/ 19 h 21"/>
                  <a:gd name="T10" fmla="*/ 0 w 32"/>
                  <a:gd name="T11" fmla="*/ 19 h 21"/>
                  <a:gd name="T12" fmla="*/ 2 w 32"/>
                  <a:gd name="T13" fmla="*/ 0 h 21"/>
                  <a:gd name="T14" fmla="*/ 32 w 32"/>
                  <a:gd name="T15" fmla="*/ 1 h 21"/>
                  <a:gd name="T16" fmla="*/ 32 w 32"/>
                  <a:gd name="T17" fmla="*/ 19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1">
                    <a:moveTo>
                      <a:pt x="32" y="19"/>
                    </a:moveTo>
                    <a:lnTo>
                      <a:pt x="28" y="19"/>
                    </a:lnTo>
                    <a:lnTo>
                      <a:pt x="25" y="21"/>
                    </a:lnTo>
                    <a:lnTo>
                      <a:pt x="16" y="21"/>
                    </a:lnTo>
                    <a:lnTo>
                      <a:pt x="13" y="19"/>
                    </a:lnTo>
                    <a:lnTo>
                      <a:pt x="0" y="19"/>
                    </a:lnTo>
                    <a:lnTo>
                      <a:pt x="2" y="0"/>
                    </a:lnTo>
                    <a:lnTo>
                      <a:pt x="32" y="1"/>
                    </a:lnTo>
                    <a:lnTo>
                      <a:pt x="3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03" name="Freeform 65">
                <a:extLst>
                  <a:ext uri="{FF2B5EF4-FFF2-40B4-BE49-F238E27FC236}">
                    <a16:creationId xmlns:a16="http://schemas.microsoft.com/office/drawing/2014/main" id="{06FB6C58-7A85-43BC-9C63-5696E3FBEEA7}"/>
                  </a:ext>
                </a:extLst>
              </p:cNvPr>
              <p:cNvSpPr>
                <a:spLocks/>
              </p:cNvSpPr>
              <p:nvPr/>
            </p:nvSpPr>
            <p:spPr bwMode="auto">
              <a:xfrm>
                <a:off x="2714277" y="3714297"/>
                <a:ext cx="35830" cy="17365"/>
              </a:xfrm>
              <a:custGeom>
                <a:avLst/>
                <a:gdLst>
                  <a:gd name="T0" fmla="*/ 31 w 31"/>
                  <a:gd name="T1" fmla="*/ 1 h 21"/>
                  <a:gd name="T2" fmla="*/ 31 w 31"/>
                  <a:gd name="T3" fmla="*/ 19 h 21"/>
                  <a:gd name="T4" fmla="*/ 0 w 31"/>
                  <a:gd name="T5" fmla="*/ 21 h 21"/>
                  <a:gd name="T6" fmla="*/ 1 w 31"/>
                  <a:gd name="T7" fmla="*/ 1 h 21"/>
                  <a:gd name="T8" fmla="*/ 5 w 31"/>
                  <a:gd name="T9" fmla="*/ 0 h 21"/>
                  <a:gd name="T10" fmla="*/ 23 w 31"/>
                  <a:gd name="T11" fmla="*/ 0 h 21"/>
                  <a:gd name="T12" fmla="*/ 28 w 31"/>
                  <a:gd name="T13" fmla="*/ 1 h 21"/>
                  <a:gd name="T14" fmla="*/ 31 w 31"/>
                  <a:gd name="T15" fmla="*/ 1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21">
                    <a:moveTo>
                      <a:pt x="31" y="1"/>
                    </a:moveTo>
                    <a:lnTo>
                      <a:pt x="31" y="19"/>
                    </a:lnTo>
                    <a:lnTo>
                      <a:pt x="0" y="21"/>
                    </a:lnTo>
                    <a:lnTo>
                      <a:pt x="1" y="1"/>
                    </a:lnTo>
                    <a:lnTo>
                      <a:pt x="5" y="0"/>
                    </a:lnTo>
                    <a:lnTo>
                      <a:pt x="23" y="0"/>
                    </a:lnTo>
                    <a:lnTo>
                      <a:pt x="28" y="1"/>
                    </a:lnTo>
                    <a:lnTo>
                      <a:pt x="3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04" name="Freeform 64">
                <a:extLst>
                  <a:ext uri="{FF2B5EF4-FFF2-40B4-BE49-F238E27FC236}">
                    <a16:creationId xmlns:a16="http://schemas.microsoft.com/office/drawing/2014/main" id="{338AEEE5-5FE3-4B00-BCC1-5AEA7565822C}"/>
                  </a:ext>
                </a:extLst>
              </p:cNvPr>
              <p:cNvSpPr>
                <a:spLocks/>
              </p:cNvSpPr>
              <p:nvPr/>
            </p:nvSpPr>
            <p:spPr bwMode="auto">
              <a:xfrm>
                <a:off x="1739945" y="3801949"/>
                <a:ext cx="245028" cy="115766"/>
              </a:xfrm>
              <a:custGeom>
                <a:avLst/>
                <a:gdLst>
                  <a:gd name="T0" fmla="*/ 212 w 212"/>
                  <a:gd name="T1" fmla="*/ 2 h 140"/>
                  <a:gd name="T2" fmla="*/ 212 w 212"/>
                  <a:gd name="T3" fmla="*/ 71 h 140"/>
                  <a:gd name="T4" fmla="*/ 210 w 212"/>
                  <a:gd name="T5" fmla="*/ 106 h 140"/>
                  <a:gd name="T6" fmla="*/ 210 w 212"/>
                  <a:gd name="T7" fmla="*/ 140 h 140"/>
                  <a:gd name="T8" fmla="*/ 138 w 212"/>
                  <a:gd name="T9" fmla="*/ 140 h 140"/>
                  <a:gd name="T10" fmla="*/ 131 w 212"/>
                  <a:gd name="T11" fmla="*/ 138 h 140"/>
                  <a:gd name="T12" fmla="*/ 14 w 212"/>
                  <a:gd name="T13" fmla="*/ 138 h 140"/>
                  <a:gd name="T14" fmla="*/ 7 w 212"/>
                  <a:gd name="T15" fmla="*/ 136 h 140"/>
                  <a:gd name="T16" fmla="*/ 0 w 212"/>
                  <a:gd name="T17" fmla="*/ 136 h 140"/>
                  <a:gd name="T18" fmla="*/ 0 w 212"/>
                  <a:gd name="T19" fmla="*/ 2 h 140"/>
                  <a:gd name="T20" fmla="*/ 23 w 212"/>
                  <a:gd name="T21" fmla="*/ 0 h 140"/>
                  <a:gd name="T22" fmla="*/ 212 w 212"/>
                  <a:gd name="T23" fmla="*/ 2 h 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2" h="140">
                    <a:moveTo>
                      <a:pt x="212" y="2"/>
                    </a:moveTo>
                    <a:lnTo>
                      <a:pt x="212" y="71"/>
                    </a:lnTo>
                    <a:lnTo>
                      <a:pt x="210" y="106"/>
                    </a:lnTo>
                    <a:lnTo>
                      <a:pt x="210" y="140"/>
                    </a:lnTo>
                    <a:lnTo>
                      <a:pt x="138" y="140"/>
                    </a:lnTo>
                    <a:lnTo>
                      <a:pt x="131" y="138"/>
                    </a:lnTo>
                    <a:lnTo>
                      <a:pt x="14" y="138"/>
                    </a:lnTo>
                    <a:lnTo>
                      <a:pt x="7" y="136"/>
                    </a:lnTo>
                    <a:lnTo>
                      <a:pt x="0" y="136"/>
                    </a:lnTo>
                    <a:lnTo>
                      <a:pt x="0" y="2"/>
                    </a:lnTo>
                    <a:lnTo>
                      <a:pt x="23" y="0"/>
                    </a:lnTo>
                    <a:lnTo>
                      <a:pt x="212" y="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05" name="Freeform 63">
                <a:extLst>
                  <a:ext uri="{FF2B5EF4-FFF2-40B4-BE49-F238E27FC236}">
                    <a16:creationId xmlns:a16="http://schemas.microsoft.com/office/drawing/2014/main" id="{1AA0A778-3EBB-4D0C-ACF0-0443BC8C24AA}"/>
                  </a:ext>
                </a:extLst>
              </p:cNvPr>
              <p:cNvSpPr>
                <a:spLocks/>
              </p:cNvSpPr>
              <p:nvPr/>
            </p:nvSpPr>
            <p:spPr bwMode="auto">
              <a:xfrm>
                <a:off x="2120200" y="3803603"/>
                <a:ext cx="249651" cy="114940"/>
              </a:xfrm>
              <a:custGeom>
                <a:avLst/>
                <a:gdLst>
                  <a:gd name="T0" fmla="*/ 214 w 216"/>
                  <a:gd name="T1" fmla="*/ 139 h 139"/>
                  <a:gd name="T2" fmla="*/ 0 w 216"/>
                  <a:gd name="T3" fmla="*/ 138 h 139"/>
                  <a:gd name="T4" fmla="*/ 0 w 216"/>
                  <a:gd name="T5" fmla="*/ 35 h 139"/>
                  <a:gd name="T6" fmla="*/ 2 w 216"/>
                  <a:gd name="T7" fmla="*/ 1 h 139"/>
                  <a:gd name="T8" fmla="*/ 12 w 216"/>
                  <a:gd name="T9" fmla="*/ 0 h 139"/>
                  <a:gd name="T10" fmla="*/ 216 w 216"/>
                  <a:gd name="T11" fmla="*/ 1 h 139"/>
                  <a:gd name="T12" fmla="*/ 214 w 216"/>
                  <a:gd name="T13" fmla="*/ 139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139">
                    <a:moveTo>
                      <a:pt x="214" y="139"/>
                    </a:moveTo>
                    <a:lnTo>
                      <a:pt x="0" y="138"/>
                    </a:lnTo>
                    <a:lnTo>
                      <a:pt x="0" y="35"/>
                    </a:lnTo>
                    <a:lnTo>
                      <a:pt x="2" y="1"/>
                    </a:lnTo>
                    <a:lnTo>
                      <a:pt x="12" y="0"/>
                    </a:lnTo>
                    <a:lnTo>
                      <a:pt x="216" y="1"/>
                    </a:lnTo>
                    <a:lnTo>
                      <a:pt x="214" y="13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06" name="Freeform 62">
                <a:extLst>
                  <a:ext uri="{FF2B5EF4-FFF2-40B4-BE49-F238E27FC236}">
                    <a16:creationId xmlns:a16="http://schemas.microsoft.com/office/drawing/2014/main" id="{8C35F0B7-2238-486C-8A8D-AF7B4234A848}"/>
                  </a:ext>
                </a:extLst>
              </p:cNvPr>
              <p:cNvSpPr>
                <a:spLocks/>
              </p:cNvSpPr>
              <p:nvPr/>
            </p:nvSpPr>
            <p:spPr bwMode="auto">
              <a:xfrm>
                <a:off x="2510858" y="3803603"/>
                <a:ext cx="249651" cy="116593"/>
              </a:xfrm>
              <a:custGeom>
                <a:avLst/>
                <a:gdLst>
                  <a:gd name="T0" fmla="*/ 216 w 216"/>
                  <a:gd name="T1" fmla="*/ 1 h 141"/>
                  <a:gd name="T2" fmla="*/ 216 w 216"/>
                  <a:gd name="T3" fmla="*/ 38 h 141"/>
                  <a:gd name="T4" fmla="*/ 215 w 216"/>
                  <a:gd name="T5" fmla="*/ 72 h 141"/>
                  <a:gd name="T6" fmla="*/ 215 w 216"/>
                  <a:gd name="T7" fmla="*/ 141 h 141"/>
                  <a:gd name="T8" fmla="*/ 0 w 216"/>
                  <a:gd name="T9" fmla="*/ 139 h 141"/>
                  <a:gd name="T10" fmla="*/ 0 w 216"/>
                  <a:gd name="T11" fmla="*/ 1 h 141"/>
                  <a:gd name="T12" fmla="*/ 6 w 216"/>
                  <a:gd name="T13" fmla="*/ 0 h 141"/>
                  <a:gd name="T14" fmla="*/ 216 w 216"/>
                  <a:gd name="T15" fmla="*/ 1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 h="141">
                    <a:moveTo>
                      <a:pt x="216" y="1"/>
                    </a:moveTo>
                    <a:lnTo>
                      <a:pt x="216" y="38"/>
                    </a:lnTo>
                    <a:lnTo>
                      <a:pt x="215" y="72"/>
                    </a:lnTo>
                    <a:lnTo>
                      <a:pt x="215" y="141"/>
                    </a:lnTo>
                    <a:lnTo>
                      <a:pt x="0" y="139"/>
                    </a:lnTo>
                    <a:lnTo>
                      <a:pt x="0" y="1"/>
                    </a:lnTo>
                    <a:lnTo>
                      <a:pt x="6" y="0"/>
                    </a:lnTo>
                    <a:lnTo>
                      <a:pt x="216" y="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07" name="Freeform 61">
                <a:extLst>
                  <a:ext uri="{FF2B5EF4-FFF2-40B4-BE49-F238E27FC236}">
                    <a16:creationId xmlns:a16="http://schemas.microsoft.com/office/drawing/2014/main" id="{13F58C1C-F1F0-4F96-A458-604A9DC64F2A}"/>
                  </a:ext>
                </a:extLst>
              </p:cNvPr>
              <p:cNvSpPr>
                <a:spLocks/>
              </p:cNvSpPr>
              <p:nvPr/>
            </p:nvSpPr>
            <p:spPr bwMode="auto">
              <a:xfrm>
                <a:off x="1781553" y="3709336"/>
                <a:ext cx="57790" cy="30595"/>
              </a:xfrm>
              <a:custGeom>
                <a:avLst/>
                <a:gdLst>
                  <a:gd name="T0" fmla="*/ 50 w 50"/>
                  <a:gd name="T1" fmla="*/ 3 h 37"/>
                  <a:gd name="T2" fmla="*/ 50 w 50"/>
                  <a:gd name="T3" fmla="*/ 28 h 37"/>
                  <a:gd name="T4" fmla="*/ 48 w 50"/>
                  <a:gd name="T5" fmla="*/ 37 h 37"/>
                  <a:gd name="T6" fmla="*/ 14 w 50"/>
                  <a:gd name="T7" fmla="*/ 37 h 37"/>
                  <a:gd name="T8" fmla="*/ 11 w 50"/>
                  <a:gd name="T9" fmla="*/ 35 h 37"/>
                  <a:gd name="T10" fmla="*/ 2 w 50"/>
                  <a:gd name="T11" fmla="*/ 35 h 37"/>
                  <a:gd name="T12" fmla="*/ 2 w 50"/>
                  <a:gd name="T13" fmla="*/ 10 h 37"/>
                  <a:gd name="T14" fmla="*/ 0 w 50"/>
                  <a:gd name="T15" fmla="*/ 3 h 37"/>
                  <a:gd name="T16" fmla="*/ 2 w 50"/>
                  <a:gd name="T17" fmla="*/ 1 h 37"/>
                  <a:gd name="T18" fmla="*/ 45 w 50"/>
                  <a:gd name="T19" fmla="*/ 1 h 37"/>
                  <a:gd name="T20" fmla="*/ 48 w 50"/>
                  <a:gd name="T21" fmla="*/ 0 h 37"/>
                  <a:gd name="T22" fmla="*/ 50 w 50"/>
                  <a:gd name="T23" fmla="*/ 3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37">
                    <a:moveTo>
                      <a:pt x="50" y="3"/>
                    </a:moveTo>
                    <a:lnTo>
                      <a:pt x="50" y="28"/>
                    </a:lnTo>
                    <a:lnTo>
                      <a:pt x="48" y="37"/>
                    </a:lnTo>
                    <a:lnTo>
                      <a:pt x="14" y="37"/>
                    </a:lnTo>
                    <a:lnTo>
                      <a:pt x="11" y="35"/>
                    </a:lnTo>
                    <a:lnTo>
                      <a:pt x="2" y="35"/>
                    </a:lnTo>
                    <a:lnTo>
                      <a:pt x="2" y="10"/>
                    </a:lnTo>
                    <a:lnTo>
                      <a:pt x="0" y="3"/>
                    </a:lnTo>
                    <a:lnTo>
                      <a:pt x="2" y="1"/>
                    </a:lnTo>
                    <a:lnTo>
                      <a:pt x="45" y="1"/>
                    </a:lnTo>
                    <a:lnTo>
                      <a:pt x="48" y="0"/>
                    </a:lnTo>
                    <a:lnTo>
                      <a:pt x="50" y="3"/>
                    </a:lnTo>
                    <a:close/>
                  </a:path>
                </a:pathLst>
              </a:custGeom>
              <a:solidFill>
                <a:srgbClr val="C0C0C0"/>
              </a:soli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08" name="Freeform 58">
                <a:extLst>
                  <a:ext uri="{FF2B5EF4-FFF2-40B4-BE49-F238E27FC236}">
                    <a16:creationId xmlns:a16="http://schemas.microsoft.com/office/drawing/2014/main" id="{BC23E008-FBEA-4FB7-8E5A-06A1B8F24125}"/>
                  </a:ext>
                </a:extLst>
              </p:cNvPr>
              <p:cNvSpPr>
                <a:spLocks/>
              </p:cNvSpPr>
              <p:nvPr/>
            </p:nvSpPr>
            <p:spPr bwMode="auto">
              <a:xfrm>
                <a:off x="6030872" y="3570292"/>
                <a:ext cx="79650" cy="81378"/>
              </a:xfrm>
              <a:custGeom>
                <a:avLst/>
                <a:gdLst>
                  <a:gd name="T0" fmla="*/ 69 w 69"/>
                  <a:gd name="T1" fmla="*/ 56 h 99"/>
                  <a:gd name="T2" fmla="*/ 0 w 69"/>
                  <a:gd name="T3" fmla="*/ 99 h 99"/>
                  <a:gd name="T4" fmla="*/ 0 w 69"/>
                  <a:gd name="T5" fmla="*/ 25 h 99"/>
                  <a:gd name="T6" fmla="*/ 2 w 69"/>
                  <a:gd name="T7" fmla="*/ 0 h 99"/>
                  <a:gd name="T8" fmla="*/ 69 w 69"/>
                  <a:gd name="T9" fmla="*/ 1 h 99"/>
                  <a:gd name="T10" fmla="*/ 69 w 69"/>
                  <a:gd name="T11" fmla="*/ 56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99">
                    <a:moveTo>
                      <a:pt x="69" y="56"/>
                    </a:moveTo>
                    <a:lnTo>
                      <a:pt x="0" y="99"/>
                    </a:lnTo>
                    <a:lnTo>
                      <a:pt x="0" y="25"/>
                    </a:lnTo>
                    <a:lnTo>
                      <a:pt x="2" y="0"/>
                    </a:lnTo>
                    <a:lnTo>
                      <a:pt x="69" y="1"/>
                    </a:lnTo>
                    <a:lnTo>
                      <a:pt x="69" y="5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09" name="Freeform 57">
                <a:extLst>
                  <a:ext uri="{FF2B5EF4-FFF2-40B4-BE49-F238E27FC236}">
                    <a16:creationId xmlns:a16="http://schemas.microsoft.com/office/drawing/2014/main" id="{3E054A6F-C7F5-4429-9BC8-784698E53332}"/>
                  </a:ext>
                </a:extLst>
              </p:cNvPr>
              <p:cNvSpPr>
                <a:spLocks/>
              </p:cNvSpPr>
              <p:nvPr/>
            </p:nvSpPr>
            <p:spPr bwMode="auto">
              <a:xfrm>
                <a:off x="6418732" y="3571114"/>
                <a:ext cx="76187" cy="80556"/>
              </a:xfrm>
              <a:custGeom>
                <a:avLst/>
                <a:gdLst>
                  <a:gd name="T0" fmla="*/ 64 w 66"/>
                  <a:gd name="T1" fmla="*/ 0 h 98"/>
                  <a:gd name="T2" fmla="*/ 66 w 66"/>
                  <a:gd name="T3" fmla="*/ 15 h 98"/>
                  <a:gd name="T4" fmla="*/ 64 w 66"/>
                  <a:gd name="T5" fmla="*/ 29 h 98"/>
                  <a:gd name="T6" fmla="*/ 64 w 66"/>
                  <a:gd name="T7" fmla="*/ 59 h 98"/>
                  <a:gd name="T8" fmla="*/ 2 w 66"/>
                  <a:gd name="T9" fmla="*/ 98 h 98"/>
                  <a:gd name="T10" fmla="*/ 0 w 66"/>
                  <a:gd name="T11" fmla="*/ 73 h 98"/>
                  <a:gd name="T12" fmla="*/ 0 w 66"/>
                  <a:gd name="T13" fmla="*/ 25 h 98"/>
                  <a:gd name="T14" fmla="*/ 2 w 66"/>
                  <a:gd name="T15" fmla="*/ 0 h 98"/>
                  <a:gd name="T16" fmla="*/ 64 w 66"/>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8">
                    <a:moveTo>
                      <a:pt x="64" y="0"/>
                    </a:moveTo>
                    <a:lnTo>
                      <a:pt x="66" y="15"/>
                    </a:lnTo>
                    <a:lnTo>
                      <a:pt x="64" y="29"/>
                    </a:lnTo>
                    <a:lnTo>
                      <a:pt x="64" y="59"/>
                    </a:lnTo>
                    <a:lnTo>
                      <a:pt x="2" y="98"/>
                    </a:lnTo>
                    <a:lnTo>
                      <a:pt x="0" y="73"/>
                    </a:lnTo>
                    <a:lnTo>
                      <a:pt x="0" y="25"/>
                    </a:lnTo>
                    <a:lnTo>
                      <a:pt x="2" y="0"/>
                    </a:lnTo>
                    <a:lnTo>
                      <a:pt x="6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10" name="Freeform 56">
                <a:extLst>
                  <a:ext uri="{FF2B5EF4-FFF2-40B4-BE49-F238E27FC236}">
                    <a16:creationId xmlns:a16="http://schemas.microsoft.com/office/drawing/2014/main" id="{845F4801-A995-4C34-A762-48CF6BB782A0}"/>
                  </a:ext>
                </a:extLst>
              </p:cNvPr>
              <p:cNvSpPr>
                <a:spLocks/>
              </p:cNvSpPr>
              <p:nvPr/>
            </p:nvSpPr>
            <p:spPr bwMode="auto">
              <a:xfrm>
                <a:off x="6807747" y="3572758"/>
                <a:ext cx="73878" cy="78912"/>
              </a:xfrm>
              <a:custGeom>
                <a:avLst/>
                <a:gdLst>
                  <a:gd name="T0" fmla="*/ 64 w 64"/>
                  <a:gd name="T1" fmla="*/ 2 h 96"/>
                  <a:gd name="T2" fmla="*/ 64 w 64"/>
                  <a:gd name="T3" fmla="*/ 52 h 96"/>
                  <a:gd name="T4" fmla="*/ 60 w 64"/>
                  <a:gd name="T5" fmla="*/ 55 h 96"/>
                  <a:gd name="T6" fmla="*/ 57 w 64"/>
                  <a:gd name="T7" fmla="*/ 57 h 96"/>
                  <a:gd name="T8" fmla="*/ 51 w 64"/>
                  <a:gd name="T9" fmla="*/ 60 h 96"/>
                  <a:gd name="T10" fmla="*/ 48 w 64"/>
                  <a:gd name="T11" fmla="*/ 64 h 96"/>
                  <a:gd name="T12" fmla="*/ 44 w 64"/>
                  <a:gd name="T13" fmla="*/ 66 h 96"/>
                  <a:gd name="T14" fmla="*/ 41 w 64"/>
                  <a:gd name="T15" fmla="*/ 69 h 96"/>
                  <a:gd name="T16" fmla="*/ 35 w 64"/>
                  <a:gd name="T17" fmla="*/ 71 h 96"/>
                  <a:gd name="T18" fmla="*/ 32 w 64"/>
                  <a:gd name="T19" fmla="*/ 75 h 96"/>
                  <a:gd name="T20" fmla="*/ 28 w 64"/>
                  <a:gd name="T21" fmla="*/ 76 h 96"/>
                  <a:gd name="T22" fmla="*/ 23 w 64"/>
                  <a:gd name="T23" fmla="*/ 80 h 96"/>
                  <a:gd name="T24" fmla="*/ 19 w 64"/>
                  <a:gd name="T25" fmla="*/ 82 h 96"/>
                  <a:gd name="T26" fmla="*/ 16 w 64"/>
                  <a:gd name="T27" fmla="*/ 85 h 96"/>
                  <a:gd name="T28" fmla="*/ 11 w 64"/>
                  <a:gd name="T29" fmla="*/ 87 h 96"/>
                  <a:gd name="T30" fmla="*/ 7 w 64"/>
                  <a:gd name="T31" fmla="*/ 91 h 96"/>
                  <a:gd name="T32" fmla="*/ 3 w 64"/>
                  <a:gd name="T33" fmla="*/ 92 h 96"/>
                  <a:gd name="T34" fmla="*/ 0 w 64"/>
                  <a:gd name="T35" fmla="*/ 96 h 96"/>
                  <a:gd name="T36" fmla="*/ 0 w 64"/>
                  <a:gd name="T37" fmla="*/ 71 h 96"/>
                  <a:gd name="T38" fmla="*/ 2 w 64"/>
                  <a:gd name="T39" fmla="*/ 48 h 96"/>
                  <a:gd name="T40" fmla="*/ 2 w 64"/>
                  <a:gd name="T41" fmla="*/ 25 h 96"/>
                  <a:gd name="T42" fmla="*/ 3 w 64"/>
                  <a:gd name="T43" fmla="*/ 0 h 96"/>
                  <a:gd name="T44" fmla="*/ 64 w 64"/>
                  <a:gd name="T45" fmla="*/ 2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 h="96">
                    <a:moveTo>
                      <a:pt x="64" y="2"/>
                    </a:moveTo>
                    <a:lnTo>
                      <a:pt x="64" y="52"/>
                    </a:lnTo>
                    <a:lnTo>
                      <a:pt x="60" y="55"/>
                    </a:lnTo>
                    <a:lnTo>
                      <a:pt x="57" y="57"/>
                    </a:lnTo>
                    <a:lnTo>
                      <a:pt x="51" y="60"/>
                    </a:lnTo>
                    <a:lnTo>
                      <a:pt x="48" y="64"/>
                    </a:lnTo>
                    <a:lnTo>
                      <a:pt x="44" y="66"/>
                    </a:lnTo>
                    <a:lnTo>
                      <a:pt x="41" y="69"/>
                    </a:lnTo>
                    <a:lnTo>
                      <a:pt x="35" y="71"/>
                    </a:lnTo>
                    <a:lnTo>
                      <a:pt x="32" y="75"/>
                    </a:lnTo>
                    <a:lnTo>
                      <a:pt x="28" y="76"/>
                    </a:lnTo>
                    <a:lnTo>
                      <a:pt x="23" y="80"/>
                    </a:lnTo>
                    <a:lnTo>
                      <a:pt x="19" y="82"/>
                    </a:lnTo>
                    <a:lnTo>
                      <a:pt x="16" y="85"/>
                    </a:lnTo>
                    <a:lnTo>
                      <a:pt x="11" y="87"/>
                    </a:lnTo>
                    <a:lnTo>
                      <a:pt x="7" y="91"/>
                    </a:lnTo>
                    <a:lnTo>
                      <a:pt x="3" y="92"/>
                    </a:lnTo>
                    <a:lnTo>
                      <a:pt x="0" y="96"/>
                    </a:lnTo>
                    <a:lnTo>
                      <a:pt x="0" y="71"/>
                    </a:lnTo>
                    <a:lnTo>
                      <a:pt x="2" y="48"/>
                    </a:lnTo>
                    <a:lnTo>
                      <a:pt x="2" y="25"/>
                    </a:lnTo>
                    <a:lnTo>
                      <a:pt x="3" y="0"/>
                    </a:lnTo>
                    <a:lnTo>
                      <a:pt x="64"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11" name="Freeform 55">
                <a:extLst>
                  <a:ext uri="{FF2B5EF4-FFF2-40B4-BE49-F238E27FC236}">
                    <a16:creationId xmlns:a16="http://schemas.microsoft.com/office/drawing/2014/main" id="{C239BC2B-556D-40FF-B7F7-DFCAD8039ED9}"/>
                  </a:ext>
                </a:extLst>
              </p:cNvPr>
              <p:cNvSpPr>
                <a:spLocks/>
              </p:cNvSpPr>
              <p:nvPr/>
            </p:nvSpPr>
            <p:spPr bwMode="auto">
              <a:xfrm>
                <a:off x="5832324" y="3578512"/>
                <a:ext cx="1148575" cy="381406"/>
              </a:xfrm>
              <a:custGeom>
                <a:avLst/>
                <a:gdLst>
                  <a:gd name="T0" fmla="*/ 328 w 995"/>
                  <a:gd name="T1" fmla="*/ 204 h 464"/>
                  <a:gd name="T2" fmla="*/ 331 w 995"/>
                  <a:gd name="T3" fmla="*/ 211 h 464"/>
                  <a:gd name="T4" fmla="*/ 340 w 995"/>
                  <a:gd name="T5" fmla="*/ 206 h 464"/>
                  <a:gd name="T6" fmla="*/ 351 w 995"/>
                  <a:gd name="T7" fmla="*/ 199 h 464"/>
                  <a:gd name="T8" fmla="*/ 361 w 995"/>
                  <a:gd name="T9" fmla="*/ 192 h 464"/>
                  <a:gd name="T10" fmla="*/ 372 w 995"/>
                  <a:gd name="T11" fmla="*/ 184 h 464"/>
                  <a:gd name="T12" fmla="*/ 383 w 995"/>
                  <a:gd name="T13" fmla="*/ 177 h 464"/>
                  <a:gd name="T14" fmla="*/ 393 w 995"/>
                  <a:gd name="T15" fmla="*/ 172 h 464"/>
                  <a:gd name="T16" fmla="*/ 404 w 995"/>
                  <a:gd name="T17" fmla="*/ 165 h 464"/>
                  <a:gd name="T18" fmla="*/ 664 w 995"/>
                  <a:gd name="T19" fmla="*/ 216 h 464"/>
                  <a:gd name="T20" fmla="*/ 689 w 995"/>
                  <a:gd name="T21" fmla="*/ 200 h 464"/>
                  <a:gd name="T22" fmla="*/ 712 w 995"/>
                  <a:gd name="T23" fmla="*/ 184 h 464"/>
                  <a:gd name="T24" fmla="*/ 737 w 995"/>
                  <a:gd name="T25" fmla="*/ 167 h 464"/>
                  <a:gd name="T26" fmla="*/ 762 w 995"/>
                  <a:gd name="T27" fmla="*/ 151 h 464"/>
                  <a:gd name="T28" fmla="*/ 786 w 995"/>
                  <a:gd name="T29" fmla="*/ 135 h 464"/>
                  <a:gd name="T30" fmla="*/ 811 w 995"/>
                  <a:gd name="T31" fmla="*/ 119 h 464"/>
                  <a:gd name="T32" fmla="*/ 836 w 995"/>
                  <a:gd name="T33" fmla="*/ 103 h 464"/>
                  <a:gd name="T34" fmla="*/ 861 w 995"/>
                  <a:gd name="T35" fmla="*/ 87 h 464"/>
                  <a:gd name="T36" fmla="*/ 886 w 995"/>
                  <a:gd name="T37" fmla="*/ 71 h 464"/>
                  <a:gd name="T38" fmla="*/ 909 w 995"/>
                  <a:gd name="T39" fmla="*/ 55 h 464"/>
                  <a:gd name="T40" fmla="*/ 930 w 995"/>
                  <a:gd name="T41" fmla="*/ 43 h 464"/>
                  <a:gd name="T42" fmla="*/ 946 w 995"/>
                  <a:gd name="T43" fmla="*/ 30 h 464"/>
                  <a:gd name="T44" fmla="*/ 960 w 995"/>
                  <a:gd name="T45" fmla="*/ 23 h 464"/>
                  <a:gd name="T46" fmla="*/ 972 w 995"/>
                  <a:gd name="T47" fmla="*/ 15 h 464"/>
                  <a:gd name="T48" fmla="*/ 985 w 995"/>
                  <a:gd name="T49" fmla="*/ 7 h 464"/>
                  <a:gd name="T50" fmla="*/ 994 w 995"/>
                  <a:gd name="T51" fmla="*/ 64 h 464"/>
                  <a:gd name="T52" fmla="*/ 949 w 995"/>
                  <a:gd name="T53" fmla="*/ 464 h 464"/>
                  <a:gd name="T54" fmla="*/ 949 w 995"/>
                  <a:gd name="T55" fmla="*/ 317 h 464"/>
                  <a:gd name="T56" fmla="*/ 721 w 995"/>
                  <a:gd name="T57" fmla="*/ 315 h 464"/>
                  <a:gd name="T58" fmla="*/ 716 w 995"/>
                  <a:gd name="T59" fmla="*/ 462 h 464"/>
                  <a:gd name="T60" fmla="*/ 611 w 995"/>
                  <a:gd name="T61" fmla="*/ 315 h 464"/>
                  <a:gd name="T62" fmla="*/ 381 w 995"/>
                  <a:gd name="T63" fmla="*/ 317 h 464"/>
                  <a:gd name="T64" fmla="*/ 379 w 995"/>
                  <a:gd name="T65" fmla="*/ 425 h 464"/>
                  <a:gd name="T66" fmla="*/ 365 w 995"/>
                  <a:gd name="T67" fmla="*/ 462 h 464"/>
                  <a:gd name="T68" fmla="*/ 278 w 995"/>
                  <a:gd name="T69" fmla="*/ 461 h 464"/>
                  <a:gd name="T70" fmla="*/ 280 w 995"/>
                  <a:gd name="T71" fmla="*/ 353 h 464"/>
                  <a:gd name="T72" fmla="*/ 245 w 995"/>
                  <a:gd name="T73" fmla="*/ 312 h 464"/>
                  <a:gd name="T74" fmla="*/ 50 w 995"/>
                  <a:gd name="T75" fmla="*/ 354 h 464"/>
                  <a:gd name="T76" fmla="*/ 0 w 995"/>
                  <a:gd name="T77" fmla="*/ 207 h 464"/>
                  <a:gd name="T78" fmla="*/ 16 w 995"/>
                  <a:gd name="T79" fmla="*/ 199 h 464"/>
                  <a:gd name="T80" fmla="*/ 30 w 995"/>
                  <a:gd name="T81" fmla="*/ 188 h 464"/>
                  <a:gd name="T82" fmla="*/ 46 w 995"/>
                  <a:gd name="T83" fmla="*/ 177 h 464"/>
                  <a:gd name="T84" fmla="*/ 62 w 995"/>
                  <a:gd name="T85" fmla="*/ 169 h 464"/>
                  <a:gd name="T86" fmla="*/ 78 w 995"/>
                  <a:gd name="T87" fmla="*/ 160 h 464"/>
                  <a:gd name="T88" fmla="*/ 98 w 995"/>
                  <a:gd name="T89" fmla="*/ 147 h 464"/>
                  <a:gd name="T90" fmla="*/ 119 w 995"/>
                  <a:gd name="T91" fmla="*/ 133 h 464"/>
                  <a:gd name="T92" fmla="*/ 140 w 995"/>
                  <a:gd name="T93" fmla="*/ 119 h 464"/>
                  <a:gd name="T94" fmla="*/ 161 w 995"/>
                  <a:gd name="T95" fmla="*/ 107 h 464"/>
                  <a:gd name="T96" fmla="*/ 183 w 995"/>
                  <a:gd name="T97" fmla="*/ 92 h 464"/>
                  <a:gd name="T98" fmla="*/ 204 w 995"/>
                  <a:gd name="T99" fmla="*/ 78 h 464"/>
                  <a:gd name="T100" fmla="*/ 230 w 995"/>
                  <a:gd name="T101" fmla="*/ 62 h 464"/>
                  <a:gd name="T102" fmla="*/ 253 w 995"/>
                  <a:gd name="T103" fmla="*/ 46 h 464"/>
                  <a:gd name="T104" fmla="*/ 280 w 995"/>
                  <a:gd name="T105" fmla="*/ 30 h 464"/>
                  <a:gd name="T106" fmla="*/ 305 w 995"/>
                  <a:gd name="T107" fmla="*/ 15 h 464"/>
                  <a:gd name="T108" fmla="*/ 330 w 995"/>
                  <a:gd name="T109" fmla="*/ 0 h 4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5" h="464">
                    <a:moveTo>
                      <a:pt x="330" y="199"/>
                    </a:moveTo>
                    <a:lnTo>
                      <a:pt x="330" y="202"/>
                    </a:lnTo>
                    <a:lnTo>
                      <a:pt x="328" y="204"/>
                    </a:lnTo>
                    <a:lnTo>
                      <a:pt x="330" y="206"/>
                    </a:lnTo>
                    <a:lnTo>
                      <a:pt x="328" y="209"/>
                    </a:lnTo>
                    <a:lnTo>
                      <a:pt x="331" y="211"/>
                    </a:lnTo>
                    <a:lnTo>
                      <a:pt x="337" y="211"/>
                    </a:lnTo>
                    <a:lnTo>
                      <a:pt x="338" y="209"/>
                    </a:lnTo>
                    <a:lnTo>
                      <a:pt x="340" y="206"/>
                    </a:lnTo>
                    <a:lnTo>
                      <a:pt x="344" y="202"/>
                    </a:lnTo>
                    <a:lnTo>
                      <a:pt x="347" y="202"/>
                    </a:lnTo>
                    <a:lnTo>
                      <a:pt x="351" y="199"/>
                    </a:lnTo>
                    <a:lnTo>
                      <a:pt x="354" y="197"/>
                    </a:lnTo>
                    <a:lnTo>
                      <a:pt x="358" y="193"/>
                    </a:lnTo>
                    <a:lnTo>
                      <a:pt x="361" y="192"/>
                    </a:lnTo>
                    <a:lnTo>
                      <a:pt x="365" y="190"/>
                    </a:lnTo>
                    <a:lnTo>
                      <a:pt x="369" y="188"/>
                    </a:lnTo>
                    <a:lnTo>
                      <a:pt x="372" y="184"/>
                    </a:lnTo>
                    <a:lnTo>
                      <a:pt x="376" y="183"/>
                    </a:lnTo>
                    <a:lnTo>
                      <a:pt x="379" y="181"/>
                    </a:lnTo>
                    <a:lnTo>
                      <a:pt x="383" y="177"/>
                    </a:lnTo>
                    <a:lnTo>
                      <a:pt x="386" y="176"/>
                    </a:lnTo>
                    <a:lnTo>
                      <a:pt x="390" y="174"/>
                    </a:lnTo>
                    <a:lnTo>
                      <a:pt x="393" y="172"/>
                    </a:lnTo>
                    <a:lnTo>
                      <a:pt x="397" y="169"/>
                    </a:lnTo>
                    <a:lnTo>
                      <a:pt x="400" y="167"/>
                    </a:lnTo>
                    <a:lnTo>
                      <a:pt x="404" y="165"/>
                    </a:lnTo>
                    <a:lnTo>
                      <a:pt x="618" y="29"/>
                    </a:lnTo>
                    <a:lnTo>
                      <a:pt x="664" y="0"/>
                    </a:lnTo>
                    <a:lnTo>
                      <a:pt x="664" y="216"/>
                    </a:lnTo>
                    <a:lnTo>
                      <a:pt x="673" y="211"/>
                    </a:lnTo>
                    <a:lnTo>
                      <a:pt x="680" y="206"/>
                    </a:lnTo>
                    <a:lnTo>
                      <a:pt x="689" y="200"/>
                    </a:lnTo>
                    <a:lnTo>
                      <a:pt x="696" y="193"/>
                    </a:lnTo>
                    <a:lnTo>
                      <a:pt x="705" y="190"/>
                    </a:lnTo>
                    <a:lnTo>
                      <a:pt x="712" y="184"/>
                    </a:lnTo>
                    <a:lnTo>
                      <a:pt x="721" y="177"/>
                    </a:lnTo>
                    <a:lnTo>
                      <a:pt x="730" y="174"/>
                    </a:lnTo>
                    <a:lnTo>
                      <a:pt x="737" y="167"/>
                    </a:lnTo>
                    <a:lnTo>
                      <a:pt x="746" y="161"/>
                    </a:lnTo>
                    <a:lnTo>
                      <a:pt x="753" y="156"/>
                    </a:lnTo>
                    <a:lnTo>
                      <a:pt x="762" y="151"/>
                    </a:lnTo>
                    <a:lnTo>
                      <a:pt x="769" y="146"/>
                    </a:lnTo>
                    <a:lnTo>
                      <a:pt x="778" y="140"/>
                    </a:lnTo>
                    <a:lnTo>
                      <a:pt x="786" y="135"/>
                    </a:lnTo>
                    <a:lnTo>
                      <a:pt x="794" y="130"/>
                    </a:lnTo>
                    <a:lnTo>
                      <a:pt x="802" y="124"/>
                    </a:lnTo>
                    <a:lnTo>
                      <a:pt x="811" y="119"/>
                    </a:lnTo>
                    <a:lnTo>
                      <a:pt x="818" y="114"/>
                    </a:lnTo>
                    <a:lnTo>
                      <a:pt x="827" y="108"/>
                    </a:lnTo>
                    <a:lnTo>
                      <a:pt x="836" y="103"/>
                    </a:lnTo>
                    <a:lnTo>
                      <a:pt x="843" y="98"/>
                    </a:lnTo>
                    <a:lnTo>
                      <a:pt x="852" y="92"/>
                    </a:lnTo>
                    <a:lnTo>
                      <a:pt x="861" y="87"/>
                    </a:lnTo>
                    <a:lnTo>
                      <a:pt x="868" y="82"/>
                    </a:lnTo>
                    <a:lnTo>
                      <a:pt x="877" y="76"/>
                    </a:lnTo>
                    <a:lnTo>
                      <a:pt x="886" y="71"/>
                    </a:lnTo>
                    <a:lnTo>
                      <a:pt x="893" y="66"/>
                    </a:lnTo>
                    <a:lnTo>
                      <a:pt x="902" y="61"/>
                    </a:lnTo>
                    <a:lnTo>
                      <a:pt x="909" y="55"/>
                    </a:lnTo>
                    <a:lnTo>
                      <a:pt x="917" y="50"/>
                    </a:lnTo>
                    <a:lnTo>
                      <a:pt x="925" y="45"/>
                    </a:lnTo>
                    <a:lnTo>
                      <a:pt x="930" y="43"/>
                    </a:lnTo>
                    <a:lnTo>
                      <a:pt x="933" y="39"/>
                    </a:lnTo>
                    <a:lnTo>
                      <a:pt x="939" y="38"/>
                    </a:lnTo>
                    <a:lnTo>
                      <a:pt x="946" y="30"/>
                    </a:lnTo>
                    <a:lnTo>
                      <a:pt x="951" y="29"/>
                    </a:lnTo>
                    <a:lnTo>
                      <a:pt x="955" y="27"/>
                    </a:lnTo>
                    <a:lnTo>
                      <a:pt x="960" y="23"/>
                    </a:lnTo>
                    <a:lnTo>
                      <a:pt x="964" y="20"/>
                    </a:lnTo>
                    <a:lnTo>
                      <a:pt x="969" y="18"/>
                    </a:lnTo>
                    <a:lnTo>
                      <a:pt x="972" y="15"/>
                    </a:lnTo>
                    <a:lnTo>
                      <a:pt x="976" y="13"/>
                    </a:lnTo>
                    <a:lnTo>
                      <a:pt x="981" y="9"/>
                    </a:lnTo>
                    <a:lnTo>
                      <a:pt x="985" y="7"/>
                    </a:lnTo>
                    <a:lnTo>
                      <a:pt x="988" y="4"/>
                    </a:lnTo>
                    <a:lnTo>
                      <a:pt x="994" y="2"/>
                    </a:lnTo>
                    <a:lnTo>
                      <a:pt x="994" y="64"/>
                    </a:lnTo>
                    <a:lnTo>
                      <a:pt x="995" y="392"/>
                    </a:lnTo>
                    <a:lnTo>
                      <a:pt x="995" y="464"/>
                    </a:lnTo>
                    <a:lnTo>
                      <a:pt x="949" y="464"/>
                    </a:lnTo>
                    <a:lnTo>
                      <a:pt x="951" y="321"/>
                    </a:lnTo>
                    <a:lnTo>
                      <a:pt x="951" y="319"/>
                    </a:lnTo>
                    <a:lnTo>
                      <a:pt x="949" y="317"/>
                    </a:lnTo>
                    <a:lnTo>
                      <a:pt x="944" y="317"/>
                    </a:lnTo>
                    <a:lnTo>
                      <a:pt x="942" y="315"/>
                    </a:lnTo>
                    <a:lnTo>
                      <a:pt x="721" y="315"/>
                    </a:lnTo>
                    <a:lnTo>
                      <a:pt x="717" y="321"/>
                    </a:lnTo>
                    <a:lnTo>
                      <a:pt x="717" y="427"/>
                    </a:lnTo>
                    <a:lnTo>
                      <a:pt x="716" y="462"/>
                    </a:lnTo>
                    <a:lnTo>
                      <a:pt x="613" y="462"/>
                    </a:lnTo>
                    <a:lnTo>
                      <a:pt x="613" y="319"/>
                    </a:lnTo>
                    <a:lnTo>
                      <a:pt x="611" y="315"/>
                    </a:lnTo>
                    <a:lnTo>
                      <a:pt x="383" y="315"/>
                    </a:lnTo>
                    <a:lnTo>
                      <a:pt x="383" y="317"/>
                    </a:lnTo>
                    <a:lnTo>
                      <a:pt x="381" y="317"/>
                    </a:lnTo>
                    <a:lnTo>
                      <a:pt x="381" y="319"/>
                    </a:lnTo>
                    <a:lnTo>
                      <a:pt x="379" y="354"/>
                    </a:lnTo>
                    <a:lnTo>
                      <a:pt x="379" y="425"/>
                    </a:lnTo>
                    <a:lnTo>
                      <a:pt x="377" y="461"/>
                    </a:lnTo>
                    <a:lnTo>
                      <a:pt x="370" y="461"/>
                    </a:lnTo>
                    <a:lnTo>
                      <a:pt x="365" y="462"/>
                    </a:lnTo>
                    <a:lnTo>
                      <a:pt x="335" y="462"/>
                    </a:lnTo>
                    <a:lnTo>
                      <a:pt x="328" y="461"/>
                    </a:lnTo>
                    <a:lnTo>
                      <a:pt x="278" y="461"/>
                    </a:lnTo>
                    <a:lnTo>
                      <a:pt x="278" y="425"/>
                    </a:lnTo>
                    <a:lnTo>
                      <a:pt x="280" y="390"/>
                    </a:lnTo>
                    <a:lnTo>
                      <a:pt x="280" y="353"/>
                    </a:lnTo>
                    <a:lnTo>
                      <a:pt x="282" y="315"/>
                    </a:lnTo>
                    <a:lnTo>
                      <a:pt x="276" y="312"/>
                    </a:lnTo>
                    <a:lnTo>
                      <a:pt x="245" y="312"/>
                    </a:lnTo>
                    <a:lnTo>
                      <a:pt x="52" y="314"/>
                    </a:lnTo>
                    <a:lnTo>
                      <a:pt x="48" y="319"/>
                    </a:lnTo>
                    <a:lnTo>
                      <a:pt x="50" y="354"/>
                    </a:lnTo>
                    <a:lnTo>
                      <a:pt x="50" y="459"/>
                    </a:lnTo>
                    <a:lnTo>
                      <a:pt x="0" y="459"/>
                    </a:lnTo>
                    <a:lnTo>
                      <a:pt x="0" y="207"/>
                    </a:lnTo>
                    <a:lnTo>
                      <a:pt x="6" y="204"/>
                    </a:lnTo>
                    <a:lnTo>
                      <a:pt x="9" y="202"/>
                    </a:lnTo>
                    <a:lnTo>
                      <a:pt x="16" y="199"/>
                    </a:lnTo>
                    <a:lnTo>
                      <a:pt x="21" y="195"/>
                    </a:lnTo>
                    <a:lnTo>
                      <a:pt x="27" y="192"/>
                    </a:lnTo>
                    <a:lnTo>
                      <a:pt x="30" y="188"/>
                    </a:lnTo>
                    <a:lnTo>
                      <a:pt x="36" y="184"/>
                    </a:lnTo>
                    <a:lnTo>
                      <a:pt x="43" y="181"/>
                    </a:lnTo>
                    <a:lnTo>
                      <a:pt x="46" y="177"/>
                    </a:lnTo>
                    <a:lnTo>
                      <a:pt x="52" y="176"/>
                    </a:lnTo>
                    <a:lnTo>
                      <a:pt x="57" y="172"/>
                    </a:lnTo>
                    <a:lnTo>
                      <a:pt x="62" y="169"/>
                    </a:lnTo>
                    <a:lnTo>
                      <a:pt x="68" y="165"/>
                    </a:lnTo>
                    <a:lnTo>
                      <a:pt x="73" y="163"/>
                    </a:lnTo>
                    <a:lnTo>
                      <a:pt x="78" y="160"/>
                    </a:lnTo>
                    <a:lnTo>
                      <a:pt x="83" y="156"/>
                    </a:lnTo>
                    <a:lnTo>
                      <a:pt x="91" y="153"/>
                    </a:lnTo>
                    <a:lnTo>
                      <a:pt x="98" y="147"/>
                    </a:lnTo>
                    <a:lnTo>
                      <a:pt x="105" y="142"/>
                    </a:lnTo>
                    <a:lnTo>
                      <a:pt x="112" y="138"/>
                    </a:lnTo>
                    <a:lnTo>
                      <a:pt x="119" y="133"/>
                    </a:lnTo>
                    <a:lnTo>
                      <a:pt x="126" y="130"/>
                    </a:lnTo>
                    <a:lnTo>
                      <a:pt x="133" y="124"/>
                    </a:lnTo>
                    <a:lnTo>
                      <a:pt x="140" y="119"/>
                    </a:lnTo>
                    <a:lnTo>
                      <a:pt x="147" y="115"/>
                    </a:lnTo>
                    <a:lnTo>
                      <a:pt x="154" y="110"/>
                    </a:lnTo>
                    <a:lnTo>
                      <a:pt x="161" y="107"/>
                    </a:lnTo>
                    <a:lnTo>
                      <a:pt x="168" y="101"/>
                    </a:lnTo>
                    <a:lnTo>
                      <a:pt x="176" y="98"/>
                    </a:lnTo>
                    <a:lnTo>
                      <a:pt x="183" y="92"/>
                    </a:lnTo>
                    <a:lnTo>
                      <a:pt x="190" y="87"/>
                    </a:lnTo>
                    <a:lnTo>
                      <a:pt x="197" y="84"/>
                    </a:lnTo>
                    <a:lnTo>
                      <a:pt x="204" y="78"/>
                    </a:lnTo>
                    <a:lnTo>
                      <a:pt x="213" y="73"/>
                    </a:lnTo>
                    <a:lnTo>
                      <a:pt x="222" y="68"/>
                    </a:lnTo>
                    <a:lnTo>
                      <a:pt x="230" y="62"/>
                    </a:lnTo>
                    <a:lnTo>
                      <a:pt x="238" y="57"/>
                    </a:lnTo>
                    <a:lnTo>
                      <a:pt x="246" y="52"/>
                    </a:lnTo>
                    <a:lnTo>
                      <a:pt x="253" y="46"/>
                    </a:lnTo>
                    <a:lnTo>
                      <a:pt x="262" y="41"/>
                    </a:lnTo>
                    <a:lnTo>
                      <a:pt x="271" y="36"/>
                    </a:lnTo>
                    <a:lnTo>
                      <a:pt x="280" y="30"/>
                    </a:lnTo>
                    <a:lnTo>
                      <a:pt x="287" y="25"/>
                    </a:lnTo>
                    <a:lnTo>
                      <a:pt x="296" y="20"/>
                    </a:lnTo>
                    <a:lnTo>
                      <a:pt x="305" y="15"/>
                    </a:lnTo>
                    <a:lnTo>
                      <a:pt x="312" y="9"/>
                    </a:lnTo>
                    <a:lnTo>
                      <a:pt x="321" y="6"/>
                    </a:lnTo>
                    <a:lnTo>
                      <a:pt x="330" y="0"/>
                    </a:lnTo>
                    <a:lnTo>
                      <a:pt x="330" y="19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12" name="Freeform 54">
                <a:extLst>
                  <a:ext uri="{FF2B5EF4-FFF2-40B4-BE49-F238E27FC236}">
                    <a16:creationId xmlns:a16="http://schemas.microsoft.com/office/drawing/2014/main" id="{CDB1B5B5-4ADD-469E-A651-BD6C916121F2}"/>
                  </a:ext>
                </a:extLst>
              </p:cNvPr>
              <p:cNvSpPr>
                <a:spLocks/>
              </p:cNvSpPr>
              <p:nvPr/>
            </p:nvSpPr>
            <p:spPr bwMode="auto">
              <a:xfrm>
                <a:off x="6606890" y="3578512"/>
                <a:ext cx="163917" cy="163577"/>
              </a:xfrm>
              <a:custGeom>
                <a:avLst/>
                <a:gdLst>
                  <a:gd name="T0" fmla="*/ 142 w 142"/>
                  <a:gd name="T1" fmla="*/ 107 h 199"/>
                  <a:gd name="T2" fmla="*/ 135 w 142"/>
                  <a:gd name="T3" fmla="*/ 114 h 199"/>
                  <a:gd name="T4" fmla="*/ 130 w 142"/>
                  <a:gd name="T5" fmla="*/ 117 h 199"/>
                  <a:gd name="T6" fmla="*/ 124 w 142"/>
                  <a:gd name="T7" fmla="*/ 121 h 199"/>
                  <a:gd name="T8" fmla="*/ 121 w 142"/>
                  <a:gd name="T9" fmla="*/ 122 h 199"/>
                  <a:gd name="T10" fmla="*/ 115 w 142"/>
                  <a:gd name="T11" fmla="*/ 126 h 199"/>
                  <a:gd name="T12" fmla="*/ 110 w 142"/>
                  <a:gd name="T13" fmla="*/ 130 h 199"/>
                  <a:gd name="T14" fmla="*/ 107 w 142"/>
                  <a:gd name="T15" fmla="*/ 131 h 199"/>
                  <a:gd name="T16" fmla="*/ 100 w 142"/>
                  <a:gd name="T17" fmla="*/ 137 h 199"/>
                  <a:gd name="T18" fmla="*/ 92 w 142"/>
                  <a:gd name="T19" fmla="*/ 140 h 199"/>
                  <a:gd name="T20" fmla="*/ 87 w 142"/>
                  <a:gd name="T21" fmla="*/ 146 h 199"/>
                  <a:gd name="T22" fmla="*/ 80 w 142"/>
                  <a:gd name="T23" fmla="*/ 149 h 199"/>
                  <a:gd name="T24" fmla="*/ 73 w 142"/>
                  <a:gd name="T25" fmla="*/ 153 h 199"/>
                  <a:gd name="T26" fmla="*/ 68 w 142"/>
                  <a:gd name="T27" fmla="*/ 158 h 199"/>
                  <a:gd name="T28" fmla="*/ 61 w 142"/>
                  <a:gd name="T29" fmla="*/ 161 h 199"/>
                  <a:gd name="T30" fmla="*/ 53 w 142"/>
                  <a:gd name="T31" fmla="*/ 165 h 199"/>
                  <a:gd name="T32" fmla="*/ 48 w 142"/>
                  <a:gd name="T33" fmla="*/ 170 h 199"/>
                  <a:gd name="T34" fmla="*/ 41 w 142"/>
                  <a:gd name="T35" fmla="*/ 174 h 199"/>
                  <a:gd name="T36" fmla="*/ 34 w 142"/>
                  <a:gd name="T37" fmla="*/ 179 h 199"/>
                  <a:gd name="T38" fmla="*/ 29 w 142"/>
                  <a:gd name="T39" fmla="*/ 183 h 199"/>
                  <a:gd name="T40" fmla="*/ 20 w 142"/>
                  <a:gd name="T41" fmla="*/ 186 h 199"/>
                  <a:gd name="T42" fmla="*/ 15 w 142"/>
                  <a:gd name="T43" fmla="*/ 192 h 199"/>
                  <a:gd name="T44" fmla="*/ 7 w 142"/>
                  <a:gd name="T45" fmla="*/ 195 h 199"/>
                  <a:gd name="T46" fmla="*/ 0 w 142"/>
                  <a:gd name="T47" fmla="*/ 199 h 199"/>
                  <a:gd name="T48" fmla="*/ 0 w 142"/>
                  <a:gd name="T49" fmla="*/ 0 h 199"/>
                  <a:gd name="T50" fmla="*/ 9 w 142"/>
                  <a:gd name="T51" fmla="*/ 7 h 199"/>
                  <a:gd name="T52" fmla="*/ 18 w 142"/>
                  <a:gd name="T53" fmla="*/ 13 h 199"/>
                  <a:gd name="T54" fmla="*/ 27 w 142"/>
                  <a:gd name="T55" fmla="*/ 20 h 199"/>
                  <a:gd name="T56" fmla="*/ 36 w 142"/>
                  <a:gd name="T57" fmla="*/ 27 h 199"/>
                  <a:gd name="T58" fmla="*/ 45 w 142"/>
                  <a:gd name="T59" fmla="*/ 34 h 199"/>
                  <a:gd name="T60" fmla="*/ 53 w 142"/>
                  <a:gd name="T61" fmla="*/ 41 h 199"/>
                  <a:gd name="T62" fmla="*/ 62 w 142"/>
                  <a:gd name="T63" fmla="*/ 46 h 199"/>
                  <a:gd name="T64" fmla="*/ 71 w 142"/>
                  <a:gd name="T65" fmla="*/ 53 h 199"/>
                  <a:gd name="T66" fmla="*/ 80 w 142"/>
                  <a:gd name="T67" fmla="*/ 61 h 199"/>
                  <a:gd name="T68" fmla="*/ 89 w 142"/>
                  <a:gd name="T69" fmla="*/ 68 h 199"/>
                  <a:gd name="T70" fmla="*/ 98 w 142"/>
                  <a:gd name="T71" fmla="*/ 73 h 199"/>
                  <a:gd name="T72" fmla="*/ 107 w 142"/>
                  <a:gd name="T73" fmla="*/ 80 h 199"/>
                  <a:gd name="T74" fmla="*/ 115 w 142"/>
                  <a:gd name="T75" fmla="*/ 87 h 199"/>
                  <a:gd name="T76" fmla="*/ 124 w 142"/>
                  <a:gd name="T77" fmla="*/ 94 h 199"/>
                  <a:gd name="T78" fmla="*/ 133 w 142"/>
                  <a:gd name="T79" fmla="*/ 99 h 199"/>
                  <a:gd name="T80" fmla="*/ 142 w 142"/>
                  <a:gd name="T81" fmla="*/ 107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 h="199">
                    <a:moveTo>
                      <a:pt x="142" y="107"/>
                    </a:moveTo>
                    <a:lnTo>
                      <a:pt x="135" y="114"/>
                    </a:lnTo>
                    <a:lnTo>
                      <a:pt x="130" y="117"/>
                    </a:lnTo>
                    <a:lnTo>
                      <a:pt x="124" y="121"/>
                    </a:lnTo>
                    <a:lnTo>
                      <a:pt x="121" y="122"/>
                    </a:lnTo>
                    <a:lnTo>
                      <a:pt x="115" y="126"/>
                    </a:lnTo>
                    <a:lnTo>
                      <a:pt x="110" y="130"/>
                    </a:lnTo>
                    <a:lnTo>
                      <a:pt x="107" y="131"/>
                    </a:lnTo>
                    <a:lnTo>
                      <a:pt x="100" y="137"/>
                    </a:lnTo>
                    <a:lnTo>
                      <a:pt x="92" y="140"/>
                    </a:lnTo>
                    <a:lnTo>
                      <a:pt x="87" y="146"/>
                    </a:lnTo>
                    <a:lnTo>
                      <a:pt x="80" y="149"/>
                    </a:lnTo>
                    <a:lnTo>
                      <a:pt x="73" y="153"/>
                    </a:lnTo>
                    <a:lnTo>
                      <a:pt x="68" y="158"/>
                    </a:lnTo>
                    <a:lnTo>
                      <a:pt x="61" y="161"/>
                    </a:lnTo>
                    <a:lnTo>
                      <a:pt x="53" y="165"/>
                    </a:lnTo>
                    <a:lnTo>
                      <a:pt x="48" y="170"/>
                    </a:lnTo>
                    <a:lnTo>
                      <a:pt x="41" y="174"/>
                    </a:lnTo>
                    <a:lnTo>
                      <a:pt x="34" y="179"/>
                    </a:lnTo>
                    <a:lnTo>
                      <a:pt x="29" y="183"/>
                    </a:lnTo>
                    <a:lnTo>
                      <a:pt x="20" y="186"/>
                    </a:lnTo>
                    <a:lnTo>
                      <a:pt x="15" y="192"/>
                    </a:lnTo>
                    <a:lnTo>
                      <a:pt x="7" y="195"/>
                    </a:lnTo>
                    <a:lnTo>
                      <a:pt x="0" y="199"/>
                    </a:lnTo>
                    <a:lnTo>
                      <a:pt x="0" y="0"/>
                    </a:lnTo>
                    <a:lnTo>
                      <a:pt x="9" y="7"/>
                    </a:lnTo>
                    <a:lnTo>
                      <a:pt x="18" y="13"/>
                    </a:lnTo>
                    <a:lnTo>
                      <a:pt x="27" y="20"/>
                    </a:lnTo>
                    <a:lnTo>
                      <a:pt x="36" y="27"/>
                    </a:lnTo>
                    <a:lnTo>
                      <a:pt x="45" y="34"/>
                    </a:lnTo>
                    <a:lnTo>
                      <a:pt x="53" y="41"/>
                    </a:lnTo>
                    <a:lnTo>
                      <a:pt x="62" y="46"/>
                    </a:lnTo>
                    <a:lnTo>
                      <a:pt x="71" y="53"/>
                    </a:lnTo>
                    <a:lnTo>
                      <a:pt x="80" y="61"/>
                    </a:lnTo>
                    <a:lnTo>
                      <a:pt x="89" y="68"/>
                    </a:lnTo>
                    <a:lnTo>
                      <a:pt x="98" y="73"/>
                    </a:lnTo>
                    <a:lnTo>
                      <a:pt x="107" y="80"/>
                    </a:lnTo>
                    <a:lnTo>
                      <a:pt x="115" y="87"/>
                    </a:lnTo>
                    <a:lnTo>
                      <a:pt x="124" y="94"/>
                    </a:lnTo>
                    <a:lnTo>
                      <a:pt x="133" y="99"/>
                    </a:lnTo>
                    <a:lnTo>
                      <a:pt x="142" y="10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13" name="Freeform 53">
                <a:extLst>
                  <a:ext uri="{FF2B5EF4-FFF2-40B4-BE49-F238E27FC236}">
                    <a16:creationId xmlns:a16="http://schemas.microsoft.com/office/drawing/2014/main" id="{167BDABE-2E94-4558-97F3-1789C0AEDDE0}"/>
                  </a:ext>
                </a:extLst>
              </p:cNvPr>
              <p:cNvSpPr>
                <a:spLocks/>
              </p:cNvSpPr>
              <p:nvPr/>
            </p:nvSpPr>
            <p:spPr bwMode="auto">
              <a:xfrm>
                <a:off x="6221339" y="3580156"/>
                <a:ext cx="188158" cy="160289"/>
              </a:xfrm>
              <a:custGeom>
                <a:avLst/>
                <a:gdLst>
                  <a:gd name="T0" fmla="*/ 163 w 163"/>
                  <a:gd name="T1" fmla="*/ 90 h 195"/>
                  <a:gd name="T2" fmla="*/ 163 w 163"/>
                  <a:gd name="T3" fmla="*/ 92 h 195"/>
                  <a:gd name="T4" fmla="*/ 154 w 163"/>
                  <a:gd name="T5" fmla="*/ 99 h 195"/>
                  <a:gd name="T6" fmla="*/ 143 w 163"/>
                  <a:gd name="T7" fmla="*/ 105 h 195"/>
                  <a:gd name="T8" fmla="*/ 132 w 163"/>
                  <a:gd name="T9" fmla="*/ 112 h 195"/>
                  <a:gd name="T10" fmla="*/ 122 w 163"/>
                  <a:gd name="T11" fmla="*/ 119 h 195"/>
                  <a:gd name="T12" fmla="*/ 113 w 163"/>
                  <a:gd name="T13" fmla="*/ 124 h 195"/>
                  <a:gd name="T14" fmla="*/ 102 w 163"/>
                  <a:gd name="T15" fmla="*/ 131 h 195"/>
                  <a:gd name="T16" fmla="*/ 92 w 163"/>
                  <a:gd name="T17" fmla="*/ 138 h 195"/>
                  <a:gd name="T18" fmla="*/ 81 w 163"/>
                  <a:gd name="T19" fmla="*/ 145 h 195"/>
                  <a:gd name="T20" fmla="*/ 71 w 163"/>
                  <a:gd name="T21" fmla="*/ 151 h 195"/>
                  <a:gd name="T22" fmla="*/ 62 w 163"/>
                  <a:gd name="T23" fmla="*/ 158 h 195"/>
                  <a:gd name="T24" fmla="*/ 51 w 163"/>
                  <a:gd name="T25" fmla="*/ 163 h 195"/>
                  <a:gd name="T26" fmla="*/ 40 w 163"/>
                  <a:gd name="T27" fmla="*/ 170 h 195"/>
                  <a:gd name="T28" fmla="*/ 32 w 163"/>
                  <a:gd name="T29" fmla="*/ 175 h 195"/>
                  <a:gd name="T30" fmla="*/ 21 w 163"/>
                  <a:gd name="T31" fmla="*/ 182 h 195"/>
                  <a:gd name="T32" fmla="*/ 10 w 163"/>
                  <a:gd name="T33" fmla="*/ 190 h 195"/>
                  <a:gd name="T34" fmla="*/ 0 w 163"/>
                  <a:gd name="T35" fmla="*/ 195 h 195"/>
                  <a:gd name="T36" fmla="*/ 1 w 163"/>
                  <a:gd name="T37" fmla="*/ 147 h 195"/>
                  <a:gd name="T38" fmla="*/ 1 w 163"/>
                  <a:gd name="T39" fmla="*/ 0 h 195"/>
                  <a:gd name="T40" fmla="*/ 12 w 163"/>
                  <a:gd name="T41" fmla="*/ 5 h 195"/>
                  <a:gd name="T42" fmla="*/ 21 w 163"/>
                  <a:gd name="T43" fmla="*/ 11 h 195"/>
                  <a:gd name="T44" fmla="*/ 32 w 163"/>
                  <a:gd name="T45" fmla="*/ 16 h 195"/>
                  <a:gd name="T46" fmla="*/ 42 w 163"/>
                  <a:gd name="T47" fmla="*/ 23 h 195"/>
                  <a:gd name="T48" fmla="*/ 51 w 163"/>
                  <a:gd name="T49" fmla="*/ 28 h 195"/>
                  <a:gd name="T50" fmla="*/ 62 w 163"/>
                  <a:gd name="T51" fmla="*/ 34 h 195"/>
                  <a:gd name="T52" fmla="*/ 72 w 163"/>
                  <a:gd name="T53" fmla="*/ 39 h 195"/>
                  <a:gd name="T54" fmla="*/ 83 w 163"/>
                  <a:gd name="T55" fmla="*/ 44 h 195"/>
                  <a:gd name="T56" fmla="*/ 92 w 163"/>
                  <a:gd name="T57" fmla="*/ 50 h 195"/>
                  <a:gd name="T58" fmla="*/ 102 w 163"/>
                  <a:gd name="T59" fmla="*/ 55 h 195"/>
                  <a:gd name="T60" fmla="*/ 113 w 163"/>
                  <a:gd name="T61" fmla="*/ 60 h 195"/>
                  <a:gd name="T62" fmla="*/ 122 w 163"/>
                  <a:gd name="T63" fmla="*/ 66 h 195"/>
                  <a:gd name="T64" fmla="*/ 132 w 163"/>
                  <a:gd name="T65" fmla="*/ 73 h 195"/>
                  <a:gd name="T66" fmla="*/ 143 w 163"/>
                  <a:gd name="T67" fmla="*/ 78 h 195"/>
                  <a:gd name="T68" fmla="*/ 154 w 163"/>
                  <a:gd name="T69" fmla="*/ 83 h 195"/>
                  <a:gd name="T70" fmla="*/ 163 w 163"/>
                  <a:gd name="T71" fmla="*/ 90 h 1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3" h="195">
                    <a:moveTo>
                      <a:pt x="163" y="90"/>
                    </a:moveTo>
                    <a:lnTo>
                      <a:pt x="163" y="92"/>
                    </a:lnTo>
                    <a:lnTo>
                      <a:pt x="154" y="99"/>
                    </a:lnTo>
                    <a:lnTo>
                      <a:pt x="143" y="105"/>
                    </a:lnTo>
                    <a:lnTo>
                      <a:pt x="132" y="112"/>
                    </a:lnTo>
                    <a:lnTo>
                      <a:pt x="122" y="119"/>
                    </a:lnTo>
                    <a:lnTo>
                      <a:pt x="113" y="124"/>
                    </a:lnTo>
                    <a:lnTo>
                      <a:pt x="102" y="131"/>
                    </a:lnTo>
                    <a:lnTo>
                      <a:pt x="92" y="138"/>
                    </a:lnTo>
                    <a:lnTo>
                      <a:pt x="81" y="145"/>
                    </a:lnTo>
                    <a:lnTo>
                      <a:pt x="71" y="151"/>
                    </a:lnTo>
                    <a:lnTo>
                      <a:pt x="62" y="158"/>
                    </a:lnTo>
                    <a:lnTo>
                      <a:pt x="51" y="163"/>
                    </a:lnTo>
                    <a:lnTo>
                      <a:pt x="40" y="170"/>
                    </a:lnTo>
                    <a:lnTo>
                      <a:pt x="32" y="175"/>
                    </a:lnTo>
                    <a:lnTo>
                      <a:pt x="21" y="182"/>
                    </a:lnTo>
                    <a:lnTo>
                      <a:pt x="10" y="190"/>
                    </a:lnTo>
                    <a:lnTo>
                      <a:pt x="0" y="195"/>
                    </a:lnTo>
                    <a:lnTo>
                      <a:pt x="1" y="147"/>
                    </a:lnTo>
                    <a:lnTo>
                      <a:pt x="1" y="0"/>
                    </a:lnTo>
                    <a:lnTo>
                      <a:pt x="12" y="5"/>
                    </a:lnTo>
                    <a:lnTo>
                      <a:pt x="21" y="11"/>
                    </a:lnTo>
                    <a:lnTo>
                      <a:pt x="32" y="16"/>
                    </a:lnTo>
                    <a:lnTo>
                      <a:pt x="42" y="23"/>
                    </a:lnTo>
                    <a:lnTo>
                      <a:pt x="51" y="28"/>
                    </a:lnTo>
                    <a:lnTo>
                      <a:pt x="62" y="34"/>
                    </a:lnTo>
                    <a:lnTo>
                      <a:pt x="72" y="39"/>
                    </a:lnTo>
                    <a:lnTo>
                      <a:pt x="83" y="44"/>
                    </a:lnTo>
                    <a:lnTo>
                      <a:pt x="92" y="50"/>
                    </a:lnTo>
                    <a:lnTo>
                      <a:pt x="102" y="55"/>
                    </a:lnTo>
                    <a:lnTo>
                      <a:pt x="113" y="60"/>
                    </a:lnTo>
                    <a:lnTo>
                      <a:pt x="122" y="66"/>
                    </a:lnTo>
                    <a:lnTo>
                      <a:pt x="132" y="73"/>
                    </a:lnTo>
                    <a:lnTo>
                      <a:pt x="143" y="78"/>
                    </a:lnTo>
                    <a:lnTo>
                      <a:pt x="154" y="83"/>
                    </a:lnTo>
                    <a:lnTo>
                      <a:pt x="163" y="9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14" name="Freeform 52">
                <a:extLst>
                  <a:ext uri="{FF2B5EF4-FFF2-40B4-BE49-F238E27FC236}">
                    <a16:creationId xmlns:a16="http://schemas.microsoft.com/office/drawing/2014/main" id="{06D7B931-C1DC-4A2F-BE82-F77F67B443AD}"/>
                  </a:ext>
                </a:extLst>
              </p:cNvPr>
              <p:cNvSpPr>
                <a:spLocks/>
              </p:cNvSpPr>
              <p:nvPr/>
            </p:nvSpPr>
            <p:spPr bwMode="auto">
              <a:xfrm>
                <a:off x="6988979" y="3581800"/>
                <a:ext cx="150065" cy="379762"/>
              </a:xfrm>
              <a:custGeom>
                <a:avLst/>
                <a:gdLst>
                  <a:gd name="T0" fmla="*/ 130 w 130"/>
                  <a:gd name="T1" fmla="*/ 127 h 462"/>
                  <a:gd name="T2" fmla="*/ 126 w 130"/>
                  <a:gd name="T3" fmla="*/ 212 h 462"/>
                  <a:gd name="T4" fmla="*/ 126 w 130"/>
                  <a:gd name="T5" fmla="*/ 373 h 462"/>
                  <a:gd name="T6" fmla="*/ 124 w 130"/>
                  <a:gd name="T7" fmla="*/ 460 h 462"/>
                  <a:gd name="T8" fmla="*/ 109 w 130"/>
                  <a:gd name="T9" fmla="*/ 460 h 462"/>
                  <a:gd name="T10" fmla="*/ 101 w 130"/>
                  <a:gd name="T11" fmla="*/ 462 h 462"/>
                  <a:gd name="T12" fmla="*/ 57 w 130"/>
                  <a:gd name="T13" fmla="*/ 462 h 462"/>
                  <a:gd name="T14" fmla="*/ 50 w 130"/>
                  <a:gd name="T15" fmla="*/ 460 h 462"/>
                  <a:gd name="T16" fmla="*/ 2 w 130"/>
                  <a:gd name="T17" fmla="*/ 460 h 462"/>
                  <a:gd name="T18" fmla="*/ 0 w 130"/>
                  <a:gd name="T19" fmla="*/ 150 h 462"/>
                  <a:gd name="T20" fmla="*/ 0 w 130"/>
                  <a:gd name="T21" fmla="*/ 0 h 462"/>
                  <a:gd name="T22" fmla="*/ 9 w 130"/>
                  <a:gd name="T23" fmla="*/ 9 h 462"/>
                  <a:gd name="T24" fmla="*/ 16 w 130"/>
                  <a:gd name="T25" fmla="*/ 18 h 462"/>
                  <a:gd name="T26" fmla="*/ 25 w 130"/>
                  <a:gd name="T27" fmla="*/ 25 h 462"/>
                  <a:gd name="T28" fmla="*/ 32 w 130"/>
                  <a:gd name="T29" fmla="*/ 34 h 462"/>
                  <a:gd name="T30" fmla="*/ 41 w 130"/>
                  <a:gd name="T31" fmla="*/ 41 h 462"/>
                  <a:gd name="T32" fmla="*/ 48 w 130"/>
                  <a:gd name="T33" fmla="*/ 49 h 462"/>
                  <a:gd name="T34" fmla="*/ 57 w 130"/>
                  <a:gd name="T35" fmla="*/ 57 h 462"/>
                  <a:gd name="T36" fmla="*/ 66 w 130"/>
                  <a:gd name="T37" fmla="*/ 64 h 462"/>
                  <a:gd name="T38" fmla="*/ 73 w 130"/>
                  <a:gd name="T39" fmla="*/ 72 h 462"/>
                  <a:gd name="T40" fmla="*/ 82 w 130"/>
                  <a:gd name="T41" fmla="*/ 80 h 462"/>
                  <a:gd name="T42" fmla="*/ 114 w 130"/>
                  <a:gd name="T43" fmla="*/ 111 h 462"/>
                  <a:gd name="T44" fmla="*/ 121 w 130"/>
                  <a:gd name="T45" fmla="*/ 120 h 462"/>
                  <a:gd name="T46" fmla="*/ 130 w 130"/>
                  <a:gd name="T47" fmla="*/ 127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0" h="462">
                    <a:moveTo>
                      <a:pt x="130" y="127"/>
                    </a:moveTo>
                    <a:lnTo>
                      <a:pt x="126" y="212"/>
                    </a:lnTo>
                    <a:lnTo>
                      <a:pt x="126" y="373"/>
                    </a:lnTo>
                    <a:lnTo>
                      <a:pt x="124" y="460"/>
                    </a:lnTo>
                    <a:lnTo>
                      <a:pt x="109" y="460"/>
                    </a:lnTo>
                    <a:lnTo>
                      <a:pt x="101" y="462"/>
                    </a:lnTo>
                    <a:lnTo>
                      <a:pt x="57" y="462"/>
                    </a:lnTo>
                    <a:lnTo>
                      <a:pt x="50" y="460"/>
                    </a:lnTo>
                    <a:lnTo>
                      <a:pt x="2" y="460"/>
                    </a:lnTo>
                    <a:lnTo>
                      <a:pt x="0" y="150"/>
                    </a:lnTo>
                    <a:lnTo>
                      <a:pt x="0" y="0"/>
                    </a:lnTo>
                    <a:lnTo>
                      <a:pt x="9" y="9"/>
                    </a:lnTo>
                    <a:lnTo>
                      <a:pt x="16" y="18"/>
                    </a:lnTo>
                    <a:lnTo>
                      <a:pt x="25" y="25"/>
                    </a:lnTo>
                    <a:lnTo>
                      <a:pt x="32" y="34"/>
                    </a:lnTo>
                    <a:lnTo>
                      <a:pt x="41" y="41"/>
                    </a:lnTo>
                    <a:lnTo>
                      <a:pt x="48" y="49"/>
                    </a:lnTo>
                    <a:lnTo>
                      <a:pt x="57" y="57"/>
                    </a:lnTo>
                    <a:lnTo>
                      <a:pt x="66" y="64"/>
                    </a:lnTo>
                    <a:lnTo>
                      <a:pt x="73" y="72"/>
                    </a:lnTo>
                    <a:lnTo>
                      <a:pt x="82" y="80"/>
                    </a:lnTo>
                    <a:lnTo>
                      <a:pt x="114" y="111"/>
                    </a:lnTo>
                    <a:lnTo>
                      <a:pt x="121" y="120"/>
                    </a:lnTo>
                    <a:lnTo>
                      <a:pt x="130" y="12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15" name="Freeform 51">
                <a:extLst>
                  <a:ext uri="{FF2B5EF4-FFF2-40B4-BE49-F238E27FC236}">
                    <a16:creationId xmlns:a16="http://schemas.microsoft.com/office/drawing/2014/main" id="{F0033F21-68D2-48C5-9E65-05B8EBE0EFAD}"/>
                  </a:ext>
                </a:extLst>
              </p:cNvPr>
              <p:cNvSpPr>
                <a:spLocks/>
              </p:cNvSpPr>
              <p:nvPr/>
            </p:nvSpPr>
            <p:spPr bwMode="auto">
              <a:xfrm>
                <a:off x="6481067" y="3747843"/>
                <a:ext cx="53100" cy="30414"/>
              </a:xfrm>
              <a:custGeom>
                <a:avLst/>
                <a:gdLst>
                  <a:gd name="T0" fmla="*/ 46 w 46"/>
                  <a:gd name="T1" fmla="*/ 5 h 37"/>
                  <a:gd name="T2" fmla="*/ 44 w 46"/>
                  <a:gd name="T3" fmla="*/ 37 h 37"/>
                  <a:gd name="T4" fmla="*/ 1 w 46"/>
                  <a:gd name="T5" fmla="*/ 37 h 37"/>
                  <a:gd name="T6" fmla="*/ 1 w 46"/>
                  <a:gd name="T7" fmla="*/ 28 h 37"/>
                  <a:gd name="T8" fmla="*/ 0 w 46"/>
                  <a:gd name="T9" fmla="*/ 19 h 37"/>
                  <a:gd name="T10" fmla="*/ 0 w 46"/>
                  <a:gd name="T11" fmla="*/ 5 h 37"/>
                  <a:gd name="T12" fmla="*/ 3 w 46"/>
                  <a:gd name="T13" fmla="*/ 1 h 37"/>
                  <a:gd name="T14" fmla="*/ 39 w 46"/>
                  <a:gd name="T15" fmla="*/ 1 h 37"/>
                  <a:gd name="T16" fmla="*/ 40 w 46"/>
                  <a:gd name="T17" fmla="*/ 0 h 37"/>
                  <a:gd name="T18" fmla="*/ 44 w 46"/>
                  <a:gd name="T19" fmla="*/ 0 h 37"/>
                  <a:gd name="T20" fmla="*/ 46 w 46"/>
                  <a:gd name="T21" fmla="*/ 1 h 37"/>
                  <a:gd name="T22" fmla="*/ 46 w 46"/>
                  <a:gd name="T23" fmla="*/ 5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7">
                    <a:moveTo>
                      <a:pt x="46" y="5"/>
                    </a:moveTo>
                    <a:lnTo>
                      <a:pt x="44" y="37"/>
                    </a:lnTo>
                    <a:lnTo>
                      <a:pt x="1" y="37"/>
                    </a:lnTo>
                    <a:lnTo>
                      <a:pt x="1" y="28"/>
                    </a:lnTo>
                    <a:lnTo>
                      <a:pt x="0" y="19"/>
                    </a:lnTo>
                    <a:lnTo>
                      <a:pt x="0" y="5"/>
                    </a:lnTo>
                    <a:lnTo>
                      <a:pt x="3" y="1"/>
                    </a:lnTo>
                    <a:lnTo>
                      <a:pt x="39" y="1"/>
                    </a:lnTo>
                    <a:lnTo>
                      <a:pt x="40" y="0"/>
                    </a:lnTo>
                    <a:lnTo>
                      <a:pt x="44" y="0"/>
                    </a:lnTo>
                    <a:lnTo>
                      <a:pt x="46" y="1"/>
                    </a:lnTo>
                    <a:lnTo>
                      <a:pt x="4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16" name="Freeform 50">
                <a:extLst>
                  <a:ext uri="{FF2B5EF4-FFF2-40B4-BE49-F238E27FC236}">
                    <a16:creationId xmlns:a16="http://schemas.microsoft.com/office/drawing/2014/main" id="{2BEB1B9F-228C-4BD3-ABD4-0D978BD6FD32}"/>
                  </a:ext>
                </a:extLst>
              </p:cNvPr>
              <p:cNvSpPr>
                <a:spLocks/>
              </p:cNvSpPr>
              <p:nvPr/>
            </p:nvSpPr>
            <p:spPr bwMode="auto">
              <a:xfrm>
                <a:off x="6025100" y="3748665"/>
                <a:ext cx="53100" cy="29592"/>
              </a:xfrm>
              <a:custGeom>
                <a:avLst/>
                <a:gdLst>
                  <a:gd name="T0" fmla="*/ 44 w 46"/>
                  <a:gd name="T1" fmla="*/ 2 h 36"/>
                  <a:gd name="T2" fmla="*/ 46 w 46"/>
                  <a:gd name="T3" fmla="*/ 6 h 36"/>
                  <a:gd name="T4" fmla="*/ 46 w 46"/>
                  <a:gd name="T5" fmla="*/ 29 h 36"/>
                  <a:gd name="T6" fmla="*/ 44 w 46"/>
                  <a:gd name="T7" fmla="*/ 36 h 36"/>
                  <a:gd name="T8" fmla="*/ 33 w 46"/>
                  <a:gd name="T9" fmla="*/ 36 h 36"/>
                  <a:gd name="T10" fmla="*/ 28 w 46"/>
                  <a:gd name="T11" fmla="*/ 34 h 36"/>
                  <a:gd name="T12" fmla="*/ 1 w 46"/>
                  <a:gd name="T13" fmla="*/ 34 h 36"/>
                  <a:gd name="T14" fmla="*/ 0 w 46"/>
                  <a:gd name="T15" fmla="*/ 25 h 36"/>
                  <a:gd name="T16" fmla="*/ 0 w 46"/>
                  <a:gd name="T17" fmla="*/ 0 h 36"/>
                  <a:gd name="T18" fmla="*/ 42 w 46"/>
                  <a:gd name="T19" fmla="*/ 0 h 36"/>
                  <a:gd name="T20" fmla="*/ 44 w 46"/>
                  <a:gd name="T21" fmla="*/ 2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6">
                    <a:moveTo>
                      <a:pt x="44" y="2"/>
                    </a:moveTo>
                    <a:lnTo>
                      <a:pt x="46" y="6"/>
                    </a:lnTo>
                    <a:lnTo>
                      <a:pt x="46" y="29"/>
                    </a:lnTo>
                    <a:lnTo>
                      <a:pt x="44" y="36"/>
                    </a:lnTo>
                    <a:lnTo>
                      <a:pt x="33" y="36"/>
                    </a:lnTo>
                    <a:lnTo>
                      <a:pt x="28" y="34"/>
                    </a:lnTo>
                    <a:lnTo>
                      <a:pt x="1" y="34"/>
                    </a:lnTo>
                    <a:lnTo>
                      <a:pt x="0" y="25"/>
                    </a:lnTo>
                    <a:lnTo>
                      <a:pt x="0" y="0"/>
                    </a:lnTo>
                    <a:lnTo>
                      <a:pt x="42" y="0"/>
                    </a:lnTo>
                    <a:lnTo>
                      <a:pt x="4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17" name="Freeform 49">
                <a:extLst>
                  <a:ext uri="{FF2B5EF4-FFF2-40B4-BE49-F238E27FC236}">
                    <a16:creationId xmlns:a16="http://schemas.microsoft.com/office/drawing/2014/main" id="{8B9C23B6-790D-4F82-AFB2-0A246D1934DB}"/>
                  </a:ext>
                </a:extLst>
              </p:cNvPr>
              <p:cNvSpPr>
                <a:spLocks/>
              </p:cNvSpPr>
              <p:nvPr/>
            </p:nvSpPr>
            <p:spPr bwMode="auto">
              <a:xfrm>
                <a:off x="6277902" y="3747843"/>
                <a:ext cx="57717" cy="30414"/>
              </a:xfrm>
              <a:custGeom>
                <a:avLst/>
                <a:gdLst>
                  <a:gd name="T0" fmla="*/ 50 w 50"/>
                  <a:gd name="T1" fmla="*/ 3 h 37"/>
                  <a:gd name="T2" fmla="*/ 50 w 50"/>
                  <a:gd name="T3" fmla="*/ 28 h 37"/>
                  <a:gd name="T4" fmla="*/ 48 w 50"/>
                  <a:gd name="T5" fmla="*/ 37 h 37"/>
                  <a:gd name="T6" fmla="*/ 14 w 50"/>
                  <a:gd name="T7" fmla="*/ 37 h 37"/>
                  <a:gd name="T8" fmla="*/ 11 w 50"/>
                  <a:gd name="T9" fmla="*/ 35 h 37"/>
                  <a:gd name="T10" fmla="*/ 2 w 50"/>
                  <a:gd name="T11" fmla="*/ 35 h 37"/>
                  <a:gd name="T12" fmla="*/ 2 w 50"/>
                  <a:gd name="T13" fmla="*/ 10 h 37"/>
                  <a:gd name="T14" fmla="*/ 0 w 50"/>
                  <a:gd name="T15" fmla="*/ 3 h 37"/>
                  <a:gd name="T16" fmla="*/ 2 w 50"/>
                  <a:gd name="T17" fmla="*/ 1 h 37"/>
                  <a:gd name="T18" fmla="*/ 45 w 50"/>
                  <a:gd name="T19" fmla="*/ 1 h 37"/>
                  <a:gd name="T20" fmla="*/ 48 w 50"/>
                  <a:gd name="T21" fmla="*/ 0 h 37"/>
                  <a:gd name="T22" fmla="*/ 50 w 50"/>
                  <a:gd name="T23" fmla="*/ 3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37">
                    <a:moveTo>
                      <a:pt x="50" y="3"/>
                    </a:moveTo>
                    <a:lnTo>
                      <a:pt x="50" y="28"/>
                    </a:lnTo>
                    <a:lnTo>
                      <a:pt x="48" y="37"/>
                    </a:lnTo>
                    <a:lnTo>
                      <a:pt x="14" y="37"/>
                    </a:lnTo>
                    <a:lnTo>
                      <a:pt x="11" y="35"/>
                    </a:lnTo>
                    <a:lnTo>
                      <a:pt x="2" y="35"/>
                    </a:lnTo>
                    <a:lnTo>
                      <a:pt x="2" y="10"/>
                    </a:lnTo>
                    <a:lnTo>
                      <a:pt x="0" y="3"/>
                    </a:lnTo>
                    <a:lnTo>
                      <a:pt x="2" y="1"/>
                    </a:lnTo>
                    <a:lnTo>
                      <a:pt x="45" y="1"/>
                    </a:lnTo>
                    <a:lnTo>
                      <a:pt x="48" y="0"/>
                    </a:lnTo>
                    <a:lnTo>
                      <a:pt x="5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18" name="Freeform 48">
                <a:extLst>
                  <a:ext uri="{FF2B5EF4-FFF2-40B4-BE49-F238E27FC236}">
                    <a16:creationId xmlns:a16="http://schemas.microsoft.com/office/drawing/2014/main" id="{D6065B3C-876B-420F-9C36-5A10A0D072A7}"/>
                  </a:ext>
                </a:extLst>
              </p:cNvPr>
              <p:cNvSpPr>
                <a:spLocks/>
              </p:cNvSpPr>
              <p:nvPr/>
            </p:nvSpPr>
            <p:spPr bwMode="auto">
              <a:xfrm>
                <a:off x="6730405" y="3748665"/>
                <a:ext cx="58872" cy="29592"/>
              </a:xfrm>
              <a:custGeom>
                <a:avLst/>
                <a:gdLst>
                  <a:gd name="T0" fmla="*/ 47 w 51"/>
                  <a:gd name="T1" fmla="*/ 4 h 36"/>
                  <a:gd name="T2" fmla="*/ 47 w 51"/>
                  <a:gd name="T3" fmla="*/ 20 h 36"/>
                  <a:gd name="T4" fmla="*/ 49 w 51"/>
                  <a:gd name="T5" fmla="*/ 27 h 36"/>
                  <a:gd name="T6" fmla="*/ 51 w 51"/>
                  <a:gd name="T7" fmla="*/ 34 h 36"/>
                  <a:gd name="T8" fmla="*/ 47 w 51"/>
                  <a:gd name="T9" fmla="*/ 36 h 36"/>
                  <a:gd name="T10" fmla="*/ 5 w 51"/>
                  <a:gd name="T11" fmla="*/ 36 h 36"/>
                  <a:gd name="T12" fmla="*/ 3 w 51"/>
                  <a:gd name="T13" fmla="*/ 34 h 36"/>
                  <a:gd name="T14" fmla="*/ 3 w 51"/>
                  <a:gd name="T15" fmla="*/ 29 h 36"/>
                  <a:gd name="T16" fmla="*/ 5 w 51"/>
                  <a:gd name="T17" fmla="*/ 27 h 36"/>
                  <a:gd name="T18" fmla="*/ 3 w 51"/>
                  <a:gd name="T19" fmla="*/ 22 h 36"/>
                  <a:gd name="T20" fmla="*/ 3 w 51"/>
                  <a:gd name="T21" fmla="*/ 9 h 36"/>
                  <a:gd name="T22" fmla="*/ 0 w 51"/>
                  <a:gd name="T23" fmla="*/ 6 h 36"/>
                  <a:gd name="T24" fmla="*/ 0 w 51"/>
                  <a:gd name="T25" fmla="*/ 4 h 36"/>
                  <a:gd name="T26" fmla="*/ 1 w 51"/>
                  <a:gd name="T27" fmla="*/ 2 h 36"/>
                  <a:gd name="T28" fmla="*/ 1 w 51"/>
                  <a:gd name="T29" fmla="*/ 0 h 36"/>
                  <a:gd name="T30" fmla="*/ 37 w 51"/>
                  <a:gd name="T31" fmla="*/ 0 h 36"/>
                  <a:gd name="T32" fmla="*/ 42 w 51"/>
                  <a:gd name="T33" fmla="*/ 2 h 36"/>
                  <a:gd name="T34" fmla="*/ 47 w 51"/>
                  <a:gd name="T35" fmla="*/ 4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1" h="36">
                    <a:moveTo>
                      <a:pt x="47" y="4"/>
                    </a:moveTo>
                    <a:lnTo>
                      <a:pt x="47" y="20"/>
                    </a:lnTo>
                    <a:lnTo>
                      <a:pt x="49" y="27"/>
                    </a:lnTo>
                    <a:lnTo>
                      <a:pt x="51" y="34"/>
                    </a:lnTo>
                    <a:lnTo>
                      <a:pt x="47" y="36"/>
                    </a:lnTo>
                    <a:lnTo>
                      <a:pt x="5" y="36"/>
                    </a:lnTo>
                    <a:lnTo>
                      <a:pt x="3" y="34"/>
                    </a:lnTo>
                    <a:lnTo>
                      <a:pt x="3" y="29"/>
                    </a:lnTo>
                    <a:lnTo>
                      <a:pt x="5" y="27"/>
                    </a:lnTo>
                    <a:lnTo>
                      <a:pt x="3" y="22"/>
                    </a:lnTo>
                    <a:lnTo>
                      <a:pt x="3" y="9"/>
                    </a:lnTo>
                    <a:lnTo>
                      <a:pt x="0" y="6"/>
                    </a:lnTo>
                    <a:lnTo>
                      <a:pt x="0" y="4"/>
                    </a:lnTo>
                    <a:lnTo>
                      <a:pt x="1" y="2"/>
                    </a:lnTo>
                    <a:lnTo>
                      <a:pt x="1" y="0"/>
                    </a:lnTo>
                    <a:lnTo>
                      <a:pt x="37" y="0"/>
                    </a:lnTo>
                    <a:lnTo>
                      <a:pt x="42" y="2"/>
                    </a:lnTo>
                    <a:lnTo>
                      <a:pt x="4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19" name="Freeform 47">
                <a:extLst>
                  <a:ext uri="{FF2B5EF4-FFF2-40B4-BE49-F238E27FC236}">
                    <a16:creationId xmlns:a16="http://schemas.microsoft.com/office/drawing/2014/main" id="{32378543-1138-4306-B4D3-BF5A7FCE821C}"/>
                  </a:ext>
                </a:extLst>
              </p:cNvPr>
              <p:cNvSpPr>
                <a:spLocks/>
              </p:cNvSpPr>
              <p:nvPr/>
            </p:nvSpPr>
            <p:spPr bwMode="auto">
              <a:xfrm>
                <a:off x="6795049" y="3748665"/>
                <a:ext cx="57717" cy="29592"/>
              </a:xfrm>
              <a:custGeom>
                <a:avLst/>
                <a:gdLst>
                  <a:gd name="T0" fmla="*/ 50 w 50"/>
                  <a:gd name="T1" fmla="*/ 6 h 36"/>
                  <a:gd name="T2" fmla="*/ 50 w 50"/>
                  <a:gd name="T3" fmla="*/ 22 h 36"/>
                  <a:gd name="T4" fmla="*/ 48 w 50"/>
                  <a:gd name="T5" fmla="*/ 29 h 36"/>
                  <a:gd name="T6" fmla="*/ 46 w 50"/>
                  <a:gd name="T7" fmla="*/ 36 h 36"/>
                  <a:gd name="T8" fmla="*/ 7 w 50"/>
                  <a:gd name="T9" fmla="*/ 36 h 36"/>
                  <a:gd name="T10" fmla="*/ 2 w 50"/>
                  <a:gd name="T11" fmla="*/ 34 h 36"/>
                  <a:gd name="T12" fmla="*/ 2 w 50"/>
                  <a:gd name="T13" fmla="*/ 16 h 36"/>
                  <a:gd name="T14" fmla="*/ 0 w 50"/>
                  <a:gd name="T15" fmla="*/ 9 h 36"/>
                  <a:gd name="T16" fmla="*/ 0 w 50"/>
                  <a:gd name="T17" fmla="*/ 2 h 36"/>
                  <a:gd name="T18" fmla="*/ 13 w 50"/>
                  <a:gd name="T19" fmla="*/ 2 h 36"/>
                  <a:gd name="T20" fmla="*/ 18 w 50"/>
                  <a:gd name="T21" fmla="*/ 0 h 36"/>
                  <a:gd name="T22" fmla="*/ 39 w 50"/>
                  <a:gd name="T23" fmla="*/ 0 h 36"/>
                  <a:gd name="T24" fmla="*/ 45 w 50"/>
                  <a:gd name="T25" fmla="*/ 2 h 36"/>
                  <a:gd name="T26" fmla="*/ 50 w 50"/>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36">
                    <a:moveTo>
                      <a:pt x="50" y="6"/>
                    </a:moveTo>
                    <a:lnTo>
                      <a:pt x="50" y="22"/>
                    </a:lnTo>
                    <a:lnTo>
                      <a:pt x="48" y="29"/>
                    </a:lnTo>
                    <a:lnTo>
                      <a:pt x="46" y="36"/>
                    </a:lnTo>
                    <a:lnTo>
                      <a:pt x="7" y="36"/>
                    </a:lnTo>
                    <a:lnTo>
                      <a:pt x="2" y="34"/>
                    </a:lnTo>
                    <a:lnTo>
                      <a:pt x="2" y="16"/>
                    </a:lnTo>
                    <a:lnTo>
                      <a:pt x="0" y="9"/>
                    </a:lnTo>
                    <a:lnTo>
                      <a:pt x="0" y="2"/>
                    </a:lnTo>
                    <a:lnTo>
                      <a:pt x="13" y="2"/>
                    </a:lnTo>
                    <a:lnTo>
                      <a:pt x="18" y="0"/>
                    </a:lnTo>
                    <a:lnTo>
                      <a:pt x="39" y="0"/>
                    </a:lnTo>
                    <a:lnTo>
                      <a:pt x="45" y="2"/>
                    </a:lnTo>
                    <a:lnTo>
                      <a:pt x="5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20" name="Freeform 46">
                <a:extLst>
                  <a:ext uri="{FF2B5EF4-FFF2-40B4-BE49-F238E27FC236}">
                    <a16:creationId xmlns:a16="http://schemas.microsoft.com/office/drawing/2014/main" id="{39885A1B-B6FD-4F9F-8640-BD2367A22D69}"/>
                  </a:ext>
                </a:extLst>
              </p:cNvPr>
              <p:cNvSpPr>
                <a:spLocks/>
              </p:cNvSpPr>
              <p:nvPr/>
            </p:nvSpPr>
            <p:spPr bwMode="auto">
              <a:xfrm>
                <a:off x="6864310" y="3747843"/>
                <a:ext cx="55409" cy="32058"/>
              </a:xfrm>
              <a:custGeom>
                <a:avLst/>
                <a:gdLst>
                  <a:gd name="T0" fmla="*/ 48 w 48"/>
                  <a:gd name="T1" fmla="*/ 33 h 39"/>
                  <a:gd name="T2" fmla="*/ 43 w 48"/>
                  <a:gd name="T3" fmla="*/ 39 h 39"/>
                  <a:gd name="T4" fmla="*/ 2 w 48"/>
                  <a:gd name="T5" fmla="*/ 37 h 39"/>
                  <a:gd name="T6" fmla="*/ 0 w 48"/>
                  <a:gd name="T7" fmla="*/ 35 h 39"/>
                  <a:gd name="T8" fmla="*/ 0 w 48"/>
                  <a:gd name="T9" fmla="*/ 9 h 39"/>
                  <a:gd name="T10" fmla="*/ 2 w 48"/>
                  <a:gd name="T11" fmla="*/ 5 h 39"/>
                  <a:gd name="T12" fmla="*/ 6 w 48"/>
                  <a:gd name="T13" fmla="*/ 1 h 39"/>
                  <a:gd name="T14" fmla="*/ 36 w 48"/>
                  <a:gd name="T15" fmla="*/ 1 h 39"/>
                  <a:gd name="T16" fmla="*/ 41 w 48"/>
                  <a:gd name="T17" fmla="*/ 0 h 39"/>
                  <a:gd name="T18" fmla="*/ 48 w 48"/>
                  <a:gd name="T19" fmla="*/ 7 h 39"/>
                  <a:gd name="T20" fmla="*/ 48 w 48"/>
                  <a:gd name="T21" fmla="*/ 33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39">
                    <a:moveTo>
                      <a:pt x="48" y="33"/>
                    </a:moveTo>
                    <a:lnTo>
                      <a:pt x="43" y="39"/>
                    </a:lnTo>
                    <a:lnTo>
                      <a:pt x="2" y="37"/>
                    </a:lnTo>
                    <a:lnTo>
                      <a:pt x="0" y="35"/>
                    </a:lnTo>
                    <a:lnTo>
                      <a:pt x="0" y="9"/>
                    </a:lnTo>
                    <a:lnTo>
                      <a:pt x="2" y="5"/>
                    </a:lnTo>
                    <a:lnTo>
                      <a:pt x="6" y="1"/>
                    </a:lnTo>
                    <a:lnTo>
                      <a:pt x="36" y="1"/>
                    </a:lnTo>
                    <a:lnTo>
                      <a:pt x="41" y="0"/>
                    </a:lnTo>
                    <a:lnTo>
                      <a:pt x="48" y="7"/>
                    </a:lnTo>
                    <a:lnTo>
                      <a:pt x="4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21" name="Freeform 45">
                <a:extLst>
                  <a:ext uri="{FF2B5EF4-FFF2-40B4-BE49-F238E27FC236}">
                    <a16:creationId xmlns:a16="http://schemas.microsoft.com/office/drawing/2014/main" id="{5204C153-80EC-4ED2-826B-35959041FF1E}"/>
                  </a:ext>
                </a:extLst>
              </p:cNvPr>
              <p:cNvSpPr>
                <a:spLocks/>
              </p:cNvSpPr>
              <p:nvPr/>
            </p:nvSpPr>
            <p:spPr bwMode="auto">
              <a:xfrm>
                <a:off x="6094361" y="3748665"/>
                <a:ext cx="50791" cy="29592"/>
              </a:xfrm>
              <a:custGeom>
                <a:avLst/>
                <a:gdLst>
                  <a:gd name="T0" fmla="*/ 44 w 44"/>
                  <a:gd name="T1" fmla="*/ 34 h 36"/>
                  <a:gd name="T2" fmla="*/ 39 w 44"/>
                  <a:gd name="T3" fmla="*/ 34 h 36"/>
                  <a:gd name="T4" fmla="*/ 34 w 44"/>
                  <a:gd name="T5" fmla="*/ 36 h 36"/>
                  <a:gd name="T6" fmla="*/ 23 w 44"/>
                  <a:gd name="T7" fmla="*/ 36 h 36"/>
                  <a:gd name="T8" fmla="*/ 18 w 44"/>
                  <a:gd name="T9" fmla="*/ 34 h 36"/>
                  <a:gd name="T10" fmla="*/ 7 w 44"/>
                  <a:gd name="T11" fmla="*/ 34 h 36"/>
                  <a:gd name="T12" fmla="*/ 2 w 44"/>
                  <a:gd name="T13" fmla="*/ 36 h 36"/>
                  <a:gd name="T14" fmla="*/ 0 w 44"/>
                  <a:gd name="T15" fmla="*/ 34 h 36"/>
                  <a:gd name="T16" fmla="*/ 0 w 44"/>
                  <a:gd name="T17" fmla="*/ 8 h 36"/>
                  <a:gd name="T18" fmla="*/ 2 w 44"/>
                  <a:gd name="T19" fmla="*/ 0 h 36"/>
                  <a:gd name="T20" fmla="*/ 44 w 44"/>
                  <a:gd name="T21" fmla="*/ 2 h 36"/>
                  <a:gd name="T22" fmla="*/ 44 w 44"/>
                  <a:gd name="T23" fmla="*/ 34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6">
                    <a:moveTo>
                      <a:pt x="44" y="34"/>
                    </a:moveTo>
                    <a:lnTo>
                      <a:pt x="39" y="34"/>
                    </a:lnTo>
                    <a:lnTo>
                      <a:pt x="34" y="36"/>
                    </a:lnTo>
                    <a:lnTo>
                      <a:pt x="23" y="36"/>
                    </a:lnTo>
                    <a:lnTo>
                      <a:pt x="18" y="34"/>
                    </a:lnTo>
                    <a:lnTo>
                      <a:pt x="7" y="34"/>
                    </a:lnTo>
                    <a:lnTo>
                      <a:pt x="2" y="36"/>
                    </a:lnTo>
                    <a:lnTo>
                      <a:pt x="0" y="34"/>
                    </a:lnTo>
                    <a:lnTo>
                      <a:pt x="0" y="8"/>
                    </a:lnTo>
                    <a:lnTo>
                      <a:pt x="2" y="0"/>
                    </a:lnTo>
                    <a:lnTo>
                      <a:pt x="44" y="2"/>
                    </a:lnTo>
                    <a:lnTo>
                      <a:pt x="4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22" name="Freeform 44">
                <a:extLst>
                  <a:ext uri="{FF2B5EF4-FFF2-40B4-BE49-F238E27FC236}">
                    <a16:creationId xmlns:a16="http://schemas.microsoft.com/office/drawing/2014/main" id="{29A78D52-CC27-4560-8A06-CAE73235F44F}"/>
                  </a:ext>
                </a:extLst>
              </p:cNvPr>
              <p:cNvSpPr>
                <a:spLocks/>
              </p:cNvSpPr>
              <p:nvPr/>
            </p:nvSpPr>
            <p:spPr bwMode="auto">
              <a:xfrm>
                <a:off x="6347162" y="3748665"/>
                <a:ext cx="60026" cy="29592"/>
              </a:xfrm>
              <a:custGeom>
                <a:avLst/>
                <a:gdLst>
                  <a:gd name="T0" fmla="*/ 52 w 52"/>
                  <a:gd name="T1" fmla="*/ 2 h 36"/>
                  <a:gd name="T2" fmla="*/ 50 w 52"/>
                  <a:gd name="T3" fmla="*/ 8 h 36"/>
                  <a:gd name="T4" fmla="*/ 50 w 52"/>
                  <a:gd name="T5" fmla="*/ 32 h 36"/>
                  <a:gd name="T6" fmla="*/ 47 w 52"/>
                  <a:gd name="T7" fmla="*/ 36 h 36"/>
                  <a:gd name="T8" fmla="*/ 8 w 52"/>
                  <a:gd name="T9" fmla="*/ 36 h 36"/>
                  <a:gd name="T10" fmla="*/ 2 w 52"/>
                  <a:gd name="T11" fmla="*/ 34 h 36"/>
                  <a:gd name="T12" fmla="*/ 0 w 52"/>
                  <a:gd name="T13" fmla="*/ 2 h 36"/>
                  <a:gd name="T14" fmla="*/ 4 w 52"/>
                  <a:gd name="T15" fmla="*/ 0 h 36"/>
                  <a:gd name="T16" fmla="*/ 52 w 52"/>
                  <a:gd name="T17" fmla="*/ 2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36">
                    <a:moveTo>
                      <a:pt x="52" y="2"/>
                    </a:moveTo>
                    <a:lnTo>
                      <a:pt x="50" y="8"/>
                    </a:lnTo>
                    <a:lnTo>
                      <a:pt x="50" y="32"/>
                    </a:lnTo>
                    <a:lnTo>
                      <a:pt x="47" y="36"/>
                    </a:lnTo>
                    <a:lnTo>
                      <a:pt x="8" y="36"/>
                    </a:lnTo>
                    <a:lnTo>
                      <a:pt x="2" y="34"/>
                    </a:lnTo>
                    <a:lnTo>
                      <a:pt x="0" y="2"/>
                    </a:lnTo>
                    <a:lnTo>
                      <a:pt x="4" y="0"/>
                    </a:lnTo>
                    <a:lnTo>
                      <a:pt x="5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23" name="Freeform 43">
                <a:extLst>
                  <a:ext uri="{FF2B5EF4-FFF2-40B4-BE49-F238E27FC236}">
                    <a16:creationId xmlns:a16="http://schemas.microsoft.com/office/drawing/2014/main" id="{9AF2988D-D36A-4B15-8BD8-962435B9C83A}"/>
                  </a:ext>
                </a:extLst>
              </p:cNvPr>
              <p:cNvSpPr>
                <a:spLocks/>
              </p:cNvSpPr>
              <p:nvPr/>
            </p:nvSpPr>
            <p:spPr bwMode="auto">
              <a:xfrm>
                <a:off x="6421041" y="3748665"/>
                <a:ext cx="50791" cy="31236"/>
              </a:xfrm>
              <a:custGeom>
                <a:avLst/>
                <a:gdLst>
                  <a:gd name="T0" fmla="*/ 43 w 44"/>
                  <a:gd name="T1" fmla="*/ 2 h 38"/>
                  <a:gd name="T2" fmla="*/ 44 w 44"/>
                  <a:gd name="T3" fmla="*/ 4 h 38"/>
                  <a:gd name="T4" fmla="*/ 44 w 44"/>
                  <a:gd name="T5" fmla="*/ 6 h 38"/>
                  <a:gd name="T6" fmla="*/ 43 w 44"/>
                  <a:gd name="T7" fmla="*/ 9 h 38"/>
                  <a:gd name="T8" fmla="*/ 43 w 44"/>
                  <a:gd name="T9" fmla="*/ 31 h 38"/>
                  <a:gd name="T10" fmla="*/ 41 w 44"/>
                  <a:gd name="T11" fmla="*/ 38 h 38"/>
                  <a:gd name="T12" fmla="*/ 36 w 44"/>
                  <a:gd name="T13" fmla="*/ 36 h 38"/>
                  <a:gd name="T14" fmla="*/ 9 w 44"/>
                  <a:gd name="T15" fmla="*/ 36 h 38"/>
                  <a:gd name="T16" fmla="*/ 4 w 44"/>
                  <a:gd name="T17" fmla="*/ 34 h 38"/>
                  <a:gd name="T18" fmla="*/ 0 w 44"/>
                  <a:gd name="T19" fmla="*/ 34 h 38"/>
                  <a:gd name="T20" fmla="*/ 0 w 44"/>
                  <a:gd name="T21" fmla="*/ 2 h 38"/>
                  <a:gd name="T22" fmla="*/ 6 w 44"/>
                  <a:gd name="T23" fmla="*/ 0 h 38"/>
                  <a:gd name="T24" fmla="*/ 37 w 44"/>
                  <a:gd name="T25" fmla="*/ 0 h 38"/>
                  <a:gd name="T26" fmla="*/ 43 w 44"/>
                  <a:gd name="T27" fmla="*/ 2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38">
                    <a:moveTo>
                      <a:pt x="43" y="2"/>
                    </a:moveTo>
                    <a:lnTo>
                      <a:pt x="44" y="4"/>
                    </a:lnTo>
                    <a:lnTo>
                      <a:pt x="44" y="6"/>
                    </a:lnTo>
                    <a:lnTo>
                      <a:pt x="43" y="9"/>
                    </a:lnTo>
                    <a:lnTo>
                      <a:pt x="43" y="31"/>
                    </a:lnTo>
                    <a:lnTo>
                      <a:pt x="41" y="38"/>
                    </a:lnTo>
                    <a:lnTo>
                      <a:pt x="36" y="36"/>
                    </a:lnTo>
                    <a:lnTo>
                      <a:pt x="9" y="36"/>
                    </a:lnTo>
                    <a:lnTo>
                      <a:pt x="4" y="34"/>
                    </a:lnTo>
                    <a:lnTo>
                      <a:pt x="0" y="34"/>
                    </a:lnTo>
                    <a:lnTo>
                      <a:pt x="0" y="2"/>
                    </a:lnTo>
                    <a:lnTo>
                      <a:pt x="6" y="0"/>
                    </a:lnTo>
                    <a:lnTo>
                      <a:pt x="37" y="0"/>
                    </a:lnTo>
                    <a:lnTo>
                      <a:pt x="4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24" name="Freeform 42">
                <a:extLst>
                  <a:ext uri="{FF2B5EF4-FFF2-40B4-BE49-F238E27FC236}">
                    <a16:creationId xmlns:a16="http://schemas.microsoft.com/office/drawing/2014/main" id="{F85160E5-9A9B-44D3-94B4-81A92DF5EFF5}"/>
                  </a:ext>
                </a:extLst>
              </p:cNvPr>
              <p:cNvSpPr>
                <a:spLocks/>
              </p:cNvSpPr>
              <p:nvPr/>
            </p:nvSpPr>
            <p:spPr bwMode="auto">
              <a:xfrm>
                <a:off x="6666916" y="3748665"/>
                <a:ext cx="55409" cy="31236"/>
              </a:xfrm>
              <a:custGeom>
                <a:avLst/>
                <a:gdLst>
                  <a:gd name="T0" fmla="*/ 46 w 48"/>
                  <a:gd name="T1" fmla="*/ 2 h 38"/>
                  <a:gd name="T2" fmla="*/ 48 w 48"/>
                  <a:gd name="T3" fmla="*/ 9 h 38"/>
                  <a:gd name="T4" fmla="*/ 48 w 48"/>
                  <a:gd name="T5" fmla="*/ 36 h 38"/>
                  <a:gd name="T6" fmla="*/ 46 w 48"/>
                  <a:gd name="T7" fmla="*/ 38 h 38"/>
                  <a:gd name="T8" fmla="*/ 40 w 48"/>
                  <a:gd name="T9" fmla="*/ 36 h 38"/>
                  <a:gd name="T10" fmla="*/ 0 w 48"/>
                  <a:gd name="T11" fmla="*/ 36 h 38"/>
                  <a:gd name="T12" fmla="*/ 0 w 48"/>
                  <a:gd name="T13" fmla="*/ 16 h 38"/>
                  <a:gd name="T14" fmla="*/ 1 w 48"/>
                  <a:gd name="T15" fmla="*/ 8 h 38"/>
                  <a:gd name="T16" fmla="*/ 3 w 48"/>
                  <a:gd name="T17" fmla="*/ 0 h 38"/>
                  <a:gd name="T18" fmla="*/ 40 w 48"/>
                  <a:gd name="T19" fmla="*/ 0 h 38"/>
                  <a:gd name="T20" fmla="*/ 46 w 48"/>
                  <a:gd name="T21" fmla="*/ 2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 h="38">
                    <a:moveTo>
                      <a:pt x="46" y="2"/>
                    </a:moveTo>
                    <a:lnTo>
                      <a:pt x="48" y="9"/>
                    </a:lnTo>
                    <a:lnTo>
                      <a:pt x="48" y="36"/>
                    </a:lnTo>
                    <a:lnTo>
                      <a:pt x="46" y="38"/>
                    </a:lnTo>
                    <a:lnTo>
                      <a:pt x="40" y="36"/>
                    </a:lnTo>
                    <a:lnTo>
                      <a:pt x="0" y="36"/>
                    </a:lnTo>
                    <a:lnTo>
                      <a:pt x="0" y="16"/>
                    </a:lnTo>
                    <a:lnTo>
                      <a:pt x="1" y="8"/>
                    </a:lnTo>
                    <a:lnTo>
                      <a:pt x="3" y="0"/>
                    </a:lnTo>
                    <a:lnTo>
                      <a:pt x="40" y="0"/>
                    </a:lnTo>
                    <a:lnTo>
                      <a:pt x="4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25" name="Freeform 41">
                <a:extLst>
                  <a:ext uri="{FF2B5EF4-FFF2-40B4-BE49-F238E27FC236}">
                    <a16:creationId xmlns:a16="http://schemas.microsoft.com/office/drawing/2014/main" id="{3D272868-BABE-4A2F-B677-2C0F91083727}"/>
                  </a:ext>
                </a:extLst>
              </p:cNvPr>
              <p:cNvSpPr>
                <a:spLocks/>
              </p:cNvSpPr>
              <p:nvPr/>
            </p:nvSpPr>
            <p:spPr bwMode="auto">
              <a:xfrm>
                <a:off x="6033180" y="3755241"/>
                <a:ext cx="36939" cy="15618"/>
              </a:xfrm>
              <a:custGeom>
                <a:avLst/>
                <a:gdLst>
                  <a:gd name="T0" fmla="*/ 32 w 32"/>
                  <a:gd name="T1" fmla="*/ 19 h 19"/>
                  <a:gd name="T2" fmla="*/ 0 w 32"/>
                  <a:gd name="T3" fmla="*/ 17 h 19"/>
                  <a:gd name="T4" fmla="*/ 0 w 32"/>
                  <a:gd name="T5" fmla="*/ 1 h 19"/>
                  <a:gd name="T6" fmla="*/ 3 w 32"/>
                  <a:gd name="T7" fmla="*/ 0 h 19"/>
                  <a:gd name="T8" fmla="*/ 32 w 32"/>
                  <a:gd name="T9" fmla="*/ 0 h 19"/>
                  <a:gd name="T10" fmla="*/ 32 w 32"/>
                  <a:gd name="T11" fmla="*/ 19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9">
                    <a:moveTo>
                      <a:pt x="32" y="19"/>
                    </a:moveTo>
                    <a:lnTo>
                      <a:pt x="0" y="17"/>
                    </a:lnTo>
                    <a:lnTo>
                      <a:pt x="0" y="1"/>
                    </a:lnTo>
                    <a:lnTo>
                      <a:pt x="3" y="0"/>
                    </a:lnTo>
                    <a:lnTo>
                      <a:pt x="32" y="0"/>
                    </a:lnTo>
                    <a:lnTo>
                      <a:pt x="3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26" name="Rectangle 40">
                <a:extLst>
                  <a:ext uri="{FF2B5EF4-FFF2-40B4-BE49-F238E27FC236}">
                    <a16:creationId xmlns:a16="http://schemas.microsoft.com/office/drawing/2014/main" id="{32A4ADF6-BD8A-497B-86FA-A16C6E03CD65}"/>
                  </a:ext>
                </a:extLst>
              </p:cNvPr>
              <p:cNvSpPr>
                <a:spLocks noChangeArrowheads="1"/>
              </p:cNvSpPr>
              <p:nvPr/>
            </p:nvSpPr>
            <p:spPr bwMode="auto">
              <a:xfrm>
                <a:off x="6104750" y="3755241"/>
                <a:ext cx="32322" cy="156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427" name="Rectangle 39">
                <a:extLst>
                  <a:ext uri="{FF2B5EF4-FFF2-40B4-BE49-F238E27FC236}">
                    <a16:creationId xmlns:a16="http://schemas.microsoft.com/office/drawing/2014/main" id="{20FB1D19-3487-4626-89B6-F884133108C7}"/>
                  </a:ext>
                </a:extLst>
              </p:cNvPr>
              <p:cNvSpPr>
                <a:spLocks noChangeArrowheads="1"/>
              </p:cNvSpPr>
              <p:nvPr/>
            </p:nvSpPr>
            <p:spPr bwMode="auto">
              <a:xfrm>
                <a:off x="6290599" y="3756063"/>
                <a:ext cx="34630" cy="147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428" name="Freeform 38">
                <a:extLst>
                  <a:ext uri="{FF2B5EF4-FFF2-40B4-BE49-F238E27FC236}">
                    <a16:creationId xmlns:a16="http://schemas.microsoft.com/office/drawing/2014/main" id="{7CB035D1-C441-4181-A970-0D36450C06C3}"/>
                  </a:ext>
                </a:extLst>
              </p:cNvPr>
              <p:cNvSpPr>
                <a:spLocks/>
              </p:cNvSpPr>
              <p:nvPr/>
            </p:nvSpPr>
            <p:spPr bwMode="auto">
              <a:xfrm>
                <a:off x="6357552" y="3755241"/>
                <a:ext cx="39248" cy="15618"/>
              </a:xfrm>
              <a:custGeom>
                <a:avLst/>
                <a:gdLst>
                  <a:gd name="T0" fmla="*/ 32 w 34"/>
                  <a:gd name="T1" fmla="*/ 1 h 19"/>
                  <a:gd name="T2" fmla="*/ 34 w 34"/>
                  <a:gd name="T3" fmla="*/ 5 h 19"/>
                  <a:gd name="T4" fmla="*/ 34 w 34"/>
                  <a:gd name="T5" fmla="*/ 19 h 19"/>
                  <a:gd name="T6" fmla="*/ 0 w 34"/>
                  <a:gd name="T7" fmla="*/ 19 h 19"/>
                  <a:gd name="T8" fmla="*/ 0 w 34"/>
                  <a:gd name="T9" fmla="*/ 1 h 19"/>
                  <a:gd name="T10" fmla="*/ 6 w 34"/>
                  <a:gd name="T11" fmla="*/ 1 h 19"/>
                  <a:gd name="T12" fmla="*/ 9 w 34"/>
                  <a:gd name="T13" fmla="*/ 0 h 19"/>
                  <a:gd name="T14" fmla="*/ 29 w 34"/>
                  <a:gd name="T15" fmla="*/ 0 h 19"/>
                  <a:gd name="T16" fmla="*/ 32 w 34"/>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9">
                    <a:moveTo>
                      <a:pt x="32" y="1"/>
                    </a:moveTo>
                    <a:lnTo>
                      <a:pt x="34" y="5"/>
                    </a:lnTo>
                    <a:lnTo>
                      <a:pt x="34" y="19"/>
                    </a:lnTo>
                    <a:lnTo>
                      <a:pt x="0" y="19"/>
                    </a:lnTo>
                    <a:lnTo>
                      <a:pt x="0" y="1"/>
                    </a:lnTo>
                    <a:lnTo>
                      <a:pt x="6" y="1"/>
                    </a:lnTo>
                    <a:lnTo>
                      <a:pt x="9" y="0"/>
                    </a:lnTo>
                    <a:lnTo>
                      <a:pt x="29" y="0"/>
                    </a:lnTo>
                    <a:lnTo>
                      <a:pt x="3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29" name="Freeform 37">
                <a:extLst>
                  <a:ext uri="{FF2B5EF4-FFF2-40B4-BE49-F238E27FC236}">
                    <a16:creationId xmlns:a16="http://schemas.microsoft.com/office/drawing/2014/main" id="{A1F95B0E-2D41-422C-9B23-F1FA33020F88}"/>
                  </a:ext>
                </a:extLst>
              </p:cNvPr>
              <p:cNvSpPr>
                <a:spLocks/>
              </p:cNvSpPr>
              <p:nvPr/>
            </p:nvSpPr>
            <p:spPr bwMode="auto">
              <a:xfrm>
                <a:off x="6429121" y="3755241"/>
                <a:ext cx="33476" cy="15618"/>
              </a:xfrm>
              <a:custGeom>
                <a:avLst/>
                <a:gdLst>
                  <a:gd name="T0" fmla="*/ 29 w 29"/>
                  <a:gd name="T1" fmla="*/ 1 h 19"/>
                  <a:gd name="T2" fmla="*/ 27 w 29"/>
                  <a:gd name="T3" fmla="*/ 19 h 19"/>
                  <a:gd name="T4" fmla="*/ 0 w 29"/>
                  <a:gd name="T5" fmla="*/ 19 h 19"/>
                  <a:gd name="T6" fmla="*/ 0 w 29"/>
                  <a:gd name="T7" fmla="*/ 1 h 19"/>
                  <a:gd name="T8" fmla="*/ 7 w 29"/>
                  <a:gd name="T9" fmla="*/ 1 h 19"/>
                  <a:gd name="T10" fmla="*/ 11 w 29"/>
                  <a:gd name="T11" fmla="*/ 0 h 19"/>
                  <a:gd name="T12" fmla="*/ 25 w 29"/>
                  <a:gd name="T13" fmla="*/ 0 h 19"/>
                  <a:gd name="T14" fmla="*/ 29 w 29"/>
                  <a:gd name="T15" fmla="*/ 1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9">
                    <a:moveTo>
                      <a:pt x="29" y="1"/>
                    </a:moveTo>
                    <a:lnTo>
                      <a:pt x="27" y="19"/>
                    </a:lnTo>
                    <a:lnTo>
                      <a:pt x="0" y="19"/>
                    </a:lnTo>
                    <a:lnTo>
                      <a:pt x="0" y="1"/>
                    </a:lnTo>
                    <a:lnTo>
                      <a:pt x="7" y="1"/>
                    </a:lnTo>
                    <a:lnTo>
                      <a:pt x="11" y="0"/>
                    </a:lnTo>
                    <a:lnTo>
                      <a:pt x="25" y="0"/>
                    </a:ln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30" name="Freeform 36">
                <a:extLst>
                  <a:ext uri="{FF2B5EF4-FFF2-40B4-BE49-F238E27FC236}">
                    <a16:creationId xmlns:a16="http://schemas.microsoft.com/office/drawing/2014/main" id="{480E12C6-ECE5-4B6B-8724-F5FD8B6DA59A}"/>
                  </a:ext>
                </a:extLst>
              </p:cNvPr>
              <p:cNvSpPr>
                <a:spLocks/>
              </p:cNvSpPr>
              <p:nvPr/>
            </p:nvSpPr>
            <p:spPr bwMode="auto">
              <a:xfrm>
                <a:off x="6489147" y="3756063"/>
                <a:ext cx="34630" cy="14796"/>
              </a:xfrm>
              <a:custGeom>
                <a:avLst/>
                <a:gdLst>
                  <a:gd name="T0" fmla="*/ 30 w 30"/>
                  <a:gd name="T1" fmla="*/ 18 h 18"/>
                  <a:gd name="T2" fmla="*/ 0 w 30"/>
                  <a:gd name="T3" fmla="*/ 18 h 18"/>
                  <a:gd name="T4" fmla="*/ 1 w 30"/>
                  <a:gd name="T5" fmla="*/ 14 h 18"/>
                  <a:gd name="T6" fmla="*/ 1 w 30"/>
                  <a:gd name="T7" fmla="*/ 0 h 18"/>
                  <a:gd name="T8" fmla="*/ 30 w 30"/>
                  <a:gd name="T9" fmla="*/ 0 h 18"/>
                  <a:gd name="T10" fmla="*/ 30 w 30"/>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8">
                    <a:moveTo>
                      <a:pt x="30" y="18"/>
                    </a:moveTo>
                    <a:lnTo>
                      <a:pt x="0" y="18"/>
                    </a:lnTo>
                    <a:lnTo>
                      <a:pt x="1" y="14"/>
                    </a:lnTo>
                    <a:lnTo>
                      <a:pt x="1" y="0"/>
                    </a:lnTo>
                    <a:lnTo>
                      <a:pt x="30" y="0"/>
                    </a:lnTo>
                    <a:lnTo>
                      <a:pt x="3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31" name="Freeform 35">
                <a:extLst>
                  <a:ext uri="{FF2B5EF4-FFF2-40B4-BE49-F238E27FC236}">
                    <a16:creationId xmlns:a16="http://schemas.microsoft.com/office/drawing/2014/main" id="{3E2417F9-C111-464C-B7C6-63DDE806741B}"/>
                  </a:ext>
                </a:extLst>
              </p:cNvPr>
              <p:cNvSpPr>
                <a:spLocks/>
              </p:cNvSpPr>
              <p:nvPr/>
            </p:nvSpPr>
            <p:spPr bwMode="auto">
              <a:xfrm>
                <a:off x="6677305" y="3755241"/>
                <a:ext cx="34630" cy="17262"/>
              </a:xfrm>
              <a:custGeom>
                <a:avLst/>
                <a:gdLst>
                  <a:gd name="T0" fmla="*/ 30 w 30"/>
                  <a:gd name="T1" fmla="*/ 0 h 21"/>
                  <a:gd name="T2" fmla="*/ 30 w 30"/>
                  <a:gd name="T3" fmla="*/ 21 h 21"/>
                  <a:gd name="T4" fmla="*/ 0 w 30"/>
                  <a:gd name="T5" fmla="*/ 21 h 21"/>
                  <a:gd name="T6" fmla="*/ 0 w 30"/>
                  <a:gd name="T7" fmla="*/ 5 h 21"/>
                  <a:gd name="T8" fmla="*/ 3 w 30"/>
                  <a:gd name="T9" fmla="*/ 0 h 21"/>
                  <a:gd name="T10" fmla="*/ 30 w 30"/>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1">
                    <a:moveTo>
                      <a:pt x="30" y="0"/>
                    </a:moveTo>
                    <a:lnTo>
                      <a:pt x="30" y="21"/>
                    </a:lnTo>
                    <a:lnTo>
                      <a:pt x="0" y="21"/>
                    </a:lnTo>
                    <a:lnTo>
                      <a:pt x="0" y="5"/>
                    </a:lnTo>
                    <a:lnTo>
                      <a:pt x="3"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32" name="Freeform 34">
                <a:extLst>
                  <a:ext uri="{FF2B5EF4-FFF2-40B4-BE49-F238E27FC236}">
                    <a16:creationId xmlns:a16="http://schemas.microsoft.com/office/drawing/2014/main" id="{8BE7944A-C94F-4335-A487-96F0FB1AD445}"/>
                  </a:ext>
                </a:extLst>
              </p:cNvPr>
              <p:cNvSpPr>
                <a:spLocks/>
              </p:cNvSpPr>
              <p:nvPr/>
            </p:nvSpPr>
            <p:spPr bwMode="auto">
              <a:xfrm>
                <a:off x="6744258" y="3755241"/>
                <a:ext cx="31167" cy="17262"/>
              </a:xfrm>
              <a:custGeom>
                <a:avLst/>
                <a:gdLst>
                  <a:gd name="T0" fmla="*/ 27 w 27"/>
                  <a:gd name="T1" fmla="*/ 21 h 21"/>
                  <a:gd name="T2" fmla="*/ 4 w 27"/>
                  <a:gd name="T3" fmla="*/ 21 h 21"/>
                  <a:gd name="T4" fmla="*/ 0 w 27"/>
                  <a:gd name="T5" fmla="*/ 19 h 21"/>
                  <a:gd name="T6" fmla="*/ 0 w 27"/>
                  <a:gd name="T7" fmla="*/ 0 h 21"/>
                  <a:gd name="T8" fmla="*/ 27 w 27"/>
                  <a:gd name="T9" fmla="*/ 1 h 21"/>
                  <a:gd name="T10" fmla="*/ 27 w 27"/>
                  <a:gd name="T11" fmla="*/ 21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1">
                    <a:moveTo>
                      <a:pt x="27" y="21"/>
                    </a:moveTo>
                    <a:lnTo>
                      <a:pt x="4" y="21"/>
                    </a:lnTo>
                    <a:lnTo>
                      <a:pt x="0" y="19"/>
                    </a:lnTo>
                    <a:lnTo>
                      <a:pt x="0" y="0"/>
                    </a:lnTo>
                    <a:lnTo>
                      <a:pt x="27" y="1"/>
                    </a:lnTo>
                    <a:lnTo>
                      <a:pt x="27"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33" name="Freeform 33">
                <a:extLst>
                  <a:ext uri="{FF2B5EF4-FFF2-40B4-BE49-F238E27FC236}">
                    <a16:creationId xmlns:a16="http://schemas.microsoft.com/office/drawing/2014/main" id="{197F61B6-D302-4C96-B4E8-DD58C61CA7BB}"/>
                  </a:ext>
                </a:extLst>
              </p:cNvPr>
              <p:cNvSpPr>
                <a:spLocks/>
              </p:cNvSpPr>
              <p:nvPr/>
            </p:nvSpPr>
            <p:spPr bwMode="auto">
              <a:xfrm>
                <a:off x="6805438" y="3755241"/>
                <a:ext cx="36939" cy="17262"/>
              </a:xfrm>
              <a:custGeom>
                <a:avLst/>
                <a:gdLst>
                  <a:gd name="T0" fmla="*/ 32 w 32"/>
                  <a:gd name="T1" fmla="*/ 19 h 21"/>
                  <a:gd name="T2" fmla="*/ 28 w 32"/>
                  <a:gd name="T3" fmla="*/ 19 h 21"/>
                  <a:gd name="T4" fmla="*/ 25 w 32"/>
                  <a:gd name="T5" fmla="*/ 21 h 21"/>
                  <a:gd name="T6" fmla="*/ 16 w 32"/>
                  <a:gd name="T7" fmla="*/ 21 h 21"/>
                  <a:gd name="T8" fmla="*/ 13 w 32"/>
                  <a:gd name="T9" fmla="*/ 19 h 21"/>
                  <a:gd name="T10" fmla="*/ 0 w 32"/>
                  <a:gd name="T11" fmla="*/ 19 h 21"/>
                  <a:gd name="T12" fmla="*/ 2 w 32"/>
                  <a:gd name="T13" fmla="*/ 0 h 21"/>
                  <a:gd name="T14" fmla="*/ 32 w 32"/>
                  <a:gd name="T15" fmla="*/ 1 h 21"/>
                  <a:gd name="T16" fmla="*/ 32 w 32"/>
                  <a:gd name="T17" fmla="*/ 19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1">
                    <a:moveTo>
                      <a:pt x="32" y="19"/>
                    </a:moveTo>
                    <a:lnTo>
                      <a:pt x="28" y="19"/>
                    </a:lnTo>
                    <a:lnTo>
                      <a:pt x="25" y="21"/>
                    </a:lnTo>
                    <a:lnTo>
                      <a:pt x="16" y="21"/>
                    </a:lnTo>
                    <a:lnTo>
                      <a:pt x="13" y="19"/>
                    </a:lnTo>
                    <a:lnTo>
                      <a:pt x="0" y="19"/>
                    </a:lnTo>
                    <a:lnTo>
                      <a:pt x="2" y="0"/>
                    </a:lnTo>
                    <a:lnTo>
                      <a:pt x="32" y="1"/>
                    </a:lnTo>
                    <a:lnTo>
                      <a:pt x="3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34" name="Freeform 32">
                <a:extLst>
                  <a:ext uri="{FF2B5EF4-FFF2-40B4-BE49-F238E27FC236}">
                    <a16:creationId xmlns:a16="http://schemas.microsoft.com/office/drawing/2014/main" id="{A92A93C3-B2EE-4A04-A8CE-4AC01B2AFC30}"/>
                  </a:ext>
                </a:extLst>
              </p:cNvPr>
              <p:cNvSpPr>
                <a:spLocks/>
              </p:cNvSpPr>
              <p:nvPr/>
            </p:nvSpPr>
            <p:spPr bwMode="auto">
              <a:xfrm>
                <a:off x="6873544" y="3755241"/>
                <a:ext cx="35785" cy="17262"/>
              </a:xfrm>
              <a:custGeom>
                <a:avLst/>
                <a:gdLst>
                  <a:gd name="T0" fmla="*/ 31 w 31"/>
                  <a:gd name="T1" fmla="*/ 1 h 21"/>
                  <a:gd name="T2" fmla="*/ 31 w 31"/>
                  <a:gd name="T3" fmla="*/ 19 h 21"/>
                  <a:gd name="T4" fmla="*/ 0 w 31"/>
                  <a:gd name="T5" fmla="*/ 21 h 21"/>
                  <a:gd name="T6" fmla="*/ 1 w 31"/>
                  <a:gd name="T7" fmla="*/ 1 h 21"/>
                  <a:gd name="T8" fmla="*/ 5 w 31"/>
                  <a:gd name="T9" fmla="*/ 0 h 21"/>
                  <a:gd name="T10" fmla="*/ 23 w 31"/>
                  <a:gd name="T11" fmla="*/ 0 h 21"/>
                  <a:gd name="T12" fmla="*/ 28 w 31"/>
                  <a:gd name="T13" fmla="*/ 1 h 21"/>
                  <a:gd name="T14" fmla="*/ 31 w 31"/>
                  <a:gd name="T15" fmla="*/ 1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21">
                    <a:moveTo>
                      <a:pt x="31" y="1"/>
                    </a:moveTo>
                    <a:lnTo>
                      <a:pt x="31" y="19"/>
                    </a:lnTo>
                    <a:lnTo>
                      <a:pt x="0" y="21"/>
                    </a:lnTo>
                    <a:lnTo>
                      <a:pt x="1" y="1"/>
                    </a:lnTo>
                    <a:lnTo>
                      <a:pt x="5" y="0"/>
                    </a:lnTo>
                    <a:lnTo>
                      <a:pt x="23" y="0"/>
                    </a:lnTo>
                    <a:lnTo>
                      <a:pt x="28" y="1"/>
                    </a:lnTo>
                    <a:lnTo>
                      <a:pt x="3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35" name="Freeform 31">
                <a:extLst>
                  <a:ext uri="{FF2B5EF4-FFF2-40B4-BE49-F238E27FC236}">
                    <a16:creationId xmlns:a16="http://schemas.microsoft.com/office/drawing/2014/main" id="{ED08E20D-5547-409A-B336-591104AF8662}"/>
                  </a:ext>
                </a:extLst>
              </p:cNvPr>
              <p:cNvSpPr>
                <a:spLocks/>
              </p:cNvSpPr>
              <p:nvPr/>
            </p:nvSpPr>
            <p:spPr bwMode="auto">
              <a:xfrm>
                <a:off x="5900430" y="3842373"/>
                <a:ext cx="244721" cy="115079"/>
              </a:xfrm>
              <a:custGeom>
                <a:avLst/>
                <a:gdLst>
                  <a:gd name="T0" fmla="*/ 212 w 212"/>
                  <a:gd name="T1" fmla="*/ 2 h 140"/>
                  <a:gd name="T2" fmla="*/ 212 w 212"/>
                  <a:gd name="T3" fmla="*/ 71 h 140"/>
                  <a:gd name="T4" fmla="*/ 210 w 212"/>
                  <a:gd name="T5" fmla="*/ 106 h 140"/>
                  <a:gd name="T6" fmla="*/ 210 w 212"/>
                  <a:gd name="T7" fmla="*/ 140 h 140"/>
                  <a:gd name="T8" fmla="*/ 138 w 212"/>
                  <a:gd name="T9" fmla="*/ 140 h 140"/>
                  <a:gd name="T10" fmla="*/ 131 w 212"/>
                  <a:gd name="T11" fmla="*/ 138 h 140"/>
                  <a:gd name="T12" fmla="*/ 14 w 212"/>
                  <a:gd name="T13" fmla="*/ 138 h 140"/>
                  <a:gd name="T14" fmla="*/ 7 w 212"/>
                  <a:gd name="T15" fmla="*/ 136 h 140"/>
                  <a:gd name="T16" fmla="*/ 0 w 212"/>
                  <a:gd name="T17" fmla="*/ 136 h 140"/>
                  <a:gd name="T18" fmla="*/ 0 w 212"/>
                  <a:gd name="T19" fmla="*/ 2 h 140"/>
                  <a:gd name="T20" fmla="*/ 23 w 212"/>
                  <a:gd name="T21" fmla="*/ 0 h 140"/>
                  <a:gd name="T22" fmla="*/ 212 w 212"/>
                  <a:gd name="T23" fmla="*/ 2 h 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2" h="140">
                    <a:moveTo>
                      <a:pt x="212" y="2"/>
                    </a:moveTo>
                    <a:lnTo>
                      <a:pt x="212" y="71"/>
                    </a:lnTo>
                    <a:lnTo>
                      <a:pt x="210" y="106"/>
                    </a:lnTo>
                    <a:lnTo>
                      <a:pt x="210" y="140"/>
                    </a:lnTo>
                    <a:lnTo>
                      <a:pt x="138" y="140"/>
                    </a:lnTo>
                    <a:lnTo>
                      <a:pt x="131" y="138"/>
                    </a:lnTo>
                    <a:lnTo>
                      <a:pt x="14" y="138"/>
                    </a:lnTo>
                    <a:lnTo>
                      <a:pt x="7" y="136"/>
                    </a:lnTo>
                    <a:lnTo>
                      <a:pt x="0" y="136"/>
                    </a:lnTo>
                    <a:lnTo>
                      <a:pt x="0" y="2"/>
                    </a:lnTo>
                    <a:lnTo>
                      <a:pt x="23" y="0"/>
                    </a:lnTo>
                    <a:lnTo>
                      <a:pt x="212" y="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36" name="Freeform 30">
                <a:extLst>
                  <a:ext uri="{FF2B5EF4-FFF2-40B4-BE49-F238E27FC236}">
                    <a16:creationId xmlns:a16="http://schemas.microsoft.com/office/drawing/2014/main" id="{13AA0EF2-9A50-4E1A-B156-49E92B346A67}"/>
                  </a:ext>
                </a:extLst>
              </p:cNvPr>
              <p:cNvSpPr>
                <a:spLocks/>
              </p:cNvSpPr>
              <p:nvPr/>
            </p:nvSpPr>
            <p:spPr bwMode="auto">
              <a:xfrm>
                <a:off x="6280210" y="3844017"/>
                <a:ext cx="249339" cy="114257"/>
              </a:xfrm>
              <a:custGeom>
                <a:avLst/>
                <a:gdLst>
                  <a:gd name="T0" fmla="*/ 214 w 216"/>
                  <a:gd name="T1" fmla="*/ 139 h 139"/>
                  <a:gd name="T2" fmla="*/ 0 w 216"/>
                  <a:gd name="T3" fmla="*/ 138 h 139"/>
                  <a:gd name="T4" fmla="*/ 0 w 216"/>
                  <a:gd name="T5" fmla="*/ 35 h 139"/>
                  <a:gd name="T6" fmla="*/ 2 w 216"/>
                  <a:gd name="T7" fmla="*/ 1 h 139"/>
                  <a:gd name="T8" fmla="*/ 12 w 216"/>
                  <a:gd name="T9" fmla="*/ 0 h 139"/>
                  <a:gd name="T10" fmla="*/ 216 w 216"/>
                  <a:gd name="T11" fmla="*/ 1 h 139"/>
                  <a:gd name="T12" fmla="*/ 214 w 216"/>
                  <a:gd name="T13" fmla="*/ 139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 h="139">
                    <a:moveTo>
                      <a:pt x="214" y="139"/>
                    </a:moveTo>
                    <a:lnTo>
                      <a:pt x="0" y="138"/>
                    </a:lnTo>
                    <a:lnTo>
                      <a:pt x="0" y="35"/>
                    </a:lnTo>
                    <a:lnTo>
                      <a:pt x="2" y="1"/>
                    </a:lnTo>
                    <a:lnTo>
                      <a:pt x="12" y="0"/>
                    </a:lnTo>
                    <a:lnTo>
                      <a:pt x="216" y="1"/>
                    </a:lnTo>
                    <a:lnTo>
                      <a:pt x="214" y="13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37" name="Freeform 29">
                <a:extLst>
                  <a:ext uri="{FF2B5EF4-FFF2-40B4-BE49-F238E27FC236}">
                    <a16:creationId xmlns:a16="http://schemas.microsoft.com/office/drawing/2014/main" id="{F89D0347-8F80-4282-9A3D-8ADF016A38E2}"/>
                  </a:ext>
                </a:extLst>
              </p:cNvPr>
              <p:cNvSpPr>
                <a:spLocks/>
              </p:cNvSpPr>
              <p:nvPr/>
            </p:nvSpPr>
            <p:spPr bwMode="auto">
              <a:xfrm>
                <a:off x="6670379" y="3844017"/>
                <a:ext cx="249339" cy="115901"/>
              </a:xfrm>
              <a:custGeom>
                <a:avLst/>
                <a:gdLst>
                  <a:gd name="T0" fmla="*/ 216 w 216"/>
                  <a:gd name="T1" fmla="*/ 1 h 141"/>
                  <a:gd name="T2" fmla="*/ 216 w 216"/>
                  <a:gd name="T3" fmla="*/ 38 h 141"/>
                  <a:gd name="T4" fmla="*/ 215 w 216"/>
                  <a:gd name="T5" fmla="*/ 72 h 141"/>
                  <a:gd name="T6" fmla="*/ 215 w 216"/>
                  <a:gd name="T7" fmla="*/ 141 h 141"/>
                  <a:gd name="T8" fmla="*/ 0 w 216"/>
                  <a:gd name="T9" fmla="*/ 139 h 141"/>
                  <a:gd name="T10" fmla="*/ 0 w 216"/>
                  <a:gd name="T11" fmla="*/ 1 h 141"/>
                  <a:gd name="T12" fmla="*/ 6 w 216"/>
                  <a:gd name="T13" fmla="*/ 0 h 141"/>
                  <a:gd name="T14" fmla="*/ 216 w 216"/>
                  <a:gd name="T15" fmla="*/ 1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 h="141">
                    <a:moveTo>
                      <a:pt x="216" y="1"/>
                    </a:moveTo>
                    <a:lnTo>
                      <a:pt x="216" y="38"/>
                    </a:lnTo>
                    <a:lnTo>
                      <a:pt x="215" y="72"/>
                    </a:lnTo>
                    <a:lnTo>
                      <a:pt x="215" y="141"/>
                    </a:lnTo>
                    <a:lnTo>
                      <a:pt x="0" y="139"/>
                    </a:lnTo>
                    <a:lnTo>
                      <a:pt x="0" y="1"/>
                    </a:lnTo>
                    <a:lnTo>
                      <a:pt x="6" y="0"/>
                    </a:lnTo>
                    <a:lnTo>
                      <a:pt x="216" y="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38" name="Freeform 28">
                <a:extLst>
                  <a:ext uri="{FF2B5EF4-FFF2-40B4-BE49-F238E27FC236}">
                    <a16:creationId xmlns:a16="http://schemas.microsoft.com/office/drawing/2014/main" id="{C38F4471-864F-4803-A611-B62D148468D1}"/>
                  </a:ext>
                </a:extLst>
              </p:cNvPr>
              <p:cNvSpPr>
                <a:spLocks/>
              </p:cNvSpPr>
              <p:nvPr/>
            </p:nvSpPr>
            <p:spPr bwMode="auto">
              <a:xfrm>
                <a:off x="5941987" y="3750309"/>
                <a:ext cx="57717" cy="30414"/>
              </a:xfrm>
              <a:custGeom>
                <a:avLst/>
                <a:gdLst>
                  <a:gd name="T0" fmla="*/ 50 w 50"/>
                  <a:gd name="T1" fmla="*/ 3 h 37"/>
                  <a:gd name="T2" fmla="*/ 50 w 50"/>
                  <a:gd name="T3" fmla="*/ 28 h 37"/>
                  <a:gd name="T4" fmla="*/ 48 w 50"/>
                  <a:gd name="T5" fmla="*/ 37 h 37"/>
                  <a:gd name="T6" fmla="*/ 14 w 50"/>
                  <a:gd name="T7" fmla="*/ 37 h 37"/>
                  <a:gd name="T8" fmla="*/ 11 w 50"/>
                  <a:gd name="T9" fmla="*/ 35 h 37"/>
                  <a:gd name="T10" fmla="*/ 2 w 50"/>
                  <a:gd name="T11" fmla="*/ 35 h 37"/>
                  <a:gd name="T12" fmla="*/ 2 w 50"/>
                  <a:gd name="T13" fmla="*/ 10 h 37"/>
                  <a:gd name="T14" fmla="*/ 0 w 50"/>
                  <a:gd name="T15" fmla="*/ 3 h 37"/>
                  <a:gd name="T16" fmla="*/ 2 w 50"/>
                  <a:gd name="T17" fmla="*/ 1 h 37"/>
                  <a:gd name="T18" fmla="*/ 45 w 50"/>
                  <a:gd name="T19" fmla="*/ 1 h 37"/>
                  <a:gd name="T20" fmla="*/ 48 w 50"/>
                  <a:gd name="T21" fmla="*/ 0 h 37"/>
                  <a:gd name="T22" fmla="*/ 50 w 50"/>
                  <a:gd name="T23" fmla="*/ 3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37">
                    <a:moveTo>
                      <a:pt x="50" y="3"/>
                    </a:moveTo>
                    <a:lnTo>
                      <a:pt x="50" y="28"/>
                    </a:lnTo>
                    <a:lnTo>
                      <a:pt x="48" y="37"/>
                    </a:lnTo>
                    <a:lnTo>
                      <a:pt x="14" y="37"/>
                    </a:lnTo>
                    <a:lnTo>
                      <a:pt x="11" y="35"/>
                    </a:lnTo>
                    <a:lnTo>
                      <a:pt x="2" y="35"/>
                    </a:lnTo>
                    <a:lnTo>
                      <a:pt x="2" y="10"/>
                    </a:lnTo>
                    <a:lnTo>
                      <a:pt x="0" y="3"/>
                    </a:lnTo>
                    <a:lnTo>
                      <a:pt x="2" y="1"/>
                    </a:lnTo>
                    <a:lnTo>
                      <a:pt x="45" y="1"/>
                    </a:lnTo>
                    <a:lnTo>
                      <a:pt x="48" y="0"/>
                    </a:lnTo>
                    <a:lnTo>
                      <a:pt x="50" y="3"/>
                    </a:lnTo>
                    <a:close/>
                  </a:path>
                </a:pathLst>
              </a:custGeom>
              <a:solidFill>
                <a:srgbClr val="C0C0C0"/>
              </a:soli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pic>
            <p:nvPicPr>
              <p:cNvPr id="439" name="Picture 25" descr="ビル">
                <a:extLst>
                  <a:ext uri="{FF2B5EF4-FFF2-40B4-BE49-F238E27FC236}">
                    <a16:creationId xmlns:a16="http://schemas.microsoft.com/office/drawing/2014/main" id="{ADA6B3C6-FFE6-462C-9626-586D10D85C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3059" y="3055218"/>
                <a:ext cx="832441" cy="42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 name="AutoShape 301">
                <a:extLst>
                  <a:ext uri="{FF2B5EF4-FFF2-40B4-BE49-F238E27FC236}">
                    <a16:creationId xmlns:a16="http://schemas.microsoft.com/office/drawing/2014/main" id="{C6078E5A-8D85-45A1-B892-8328527806E1}"/>
                  </a:ext>
                </a:extLst>
              </p:cNvPr>
              <p:cNvSpPr>
                <a:spLocks noChangeAspect="1" noChangeArrowheads="1" noTextEdit="1"/>
              </p:cNvSpPr>
              <p:nvPr/>
            </p:nvSpPr>
            <p:spPr bwMode="auto">
              <a:xfrm>
                <a:off x="1671752" y="2550655"/>
                <a:ext cx="5467292" cy="157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grpSp>
            <p:nvGrpSpPr>
              <p:cNvPr id="441" name="Group 296">
                <a:extLst>
                  <a:ext uri="{FF2B5EF4-FFF2-40B4-BE49-F238E27FC236}">
                    <a16:creationId xmlns:a16="http://schemas.microsoft.com/office/drawing/2014/main" id="{0DF889DC-8F44-4ECF-AE18-BEF91E1596A9}"/>
                  </a:ext>
                </a:extLst>
              </p:cNvPr>
              <p:cNvGrpSpPr>
                <a:grpSpLocks/>
              </p:cNvGrpSpPr>
              <p:nvPr/>
            </p:nvGrpSpPr>
            <p:grpSpPr bwMode="auto">
              <a:xfrm>
                <a:off x="2962118" y="2665115"/>
                <a:ext cx="3015761" cy="1114242"/>
                <a:chOff x="3032" y="2243"/>
                <a:chExt cx="1114" cy="577"/>
              </a:xfrm>
            </p:grpSpPr>
            <p:sp>
              <p:nvSpPr>
                <p:cNvPr id="587" name="Oval 300">
                  <a:extLst>
                    <a:ext uri="{FF2B5EF4-FFF2-40B4-BE49-F238E27FC236}">
                      <a16:creationId xmlns:a16="http://schemas.microsoft.com/office/drawing/2014/main" id="{42F7C78F-0909-4680-9CE4-69953B5C43EE}"/>
                    </a:ext>
                  </a:extLst>
                </p:cNvPr>
                <p:cNvSpPr>
                  <a:spLocks noChangeArrowheads="1"/>
                </p:cNvSpPr>
                <p:nvPr/>
              </p:nvSpPr>
              <p:spPr bwMode="auto">
                <a:xfrm>
                  <a:off x="3070" y="2243"/>
                  <a:ext cx="1028" cy="556"/>
                </a:xfrm>
                <a:prstGeom prst="ellipse">
                  <a:avLst/>
                </a:prstGeom>
                <a:noFill/>
                <a:ln w="2540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588" name="Line 299">
                  <a:extLst>
                    <a:ext uri="{FF2B5EF4-FFF2-40B4-BE49-F238E27FC236}">
                      <a16:creationId xmlns:a16="http://schemas.microsoft.com/office/drawing/2014/main" id="{B5341435-E5C4-4181-B36C-6AF598006BB1}"/>
                    </a:ext>
                  </a:extLst>
                </p:cNvPr>
                <p:cNvSpPr>
                  <a:spLocks noChangeShapeType="1"/>
                </p:cNvSpPr>
                <p:nvPr/>
              </p:nvSpPr>
              <p:spPr bwMode="auto">
                <a:xfrm>
                  <a:off x="3032" y="2371"/>
                  <a:ext cx="98" cy="34"/>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89" name="Line 298">
                  <a:extLst>
                    <a:ext uri="{FF2B5EF4-FFF2-40B4-BE49-F238E27FC236}">
                      <a16:creationId xmlns:a16="http://schemas.microsoft.com/office/drawing/2014/main" id="{2A2F21A4-CF6C-410B-80EF-7291AA6BCC31}"/>
                    </a:ext>
                  </a:extLst>
                </p:cNvPr>
                <p:cNvSpPr>
                  <a:spLocks noChangeShapeType="1"/>
                </p:cNvSpPr>
                <p:nvPr/>
              </p:nvSpPr>
              <p:spPr bwMode="auto">
                <a:xfrm flipH="1">
                  <a:off x="4043" y="2336"/>
                  <a:ext cx="103" cy="71"/>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pic>
              <p:nvPicPr>
                <p:cNvPr id="590" name="Picture 297">
                  <a:extLst>
                    <a:ext uri="{FF2B5EF4-FFF2-40B4-BE49-F238E27FC236}">
                      <a16:creationId xmlns:a16="http://schemas.microsoft.com/office/drawing/2014/main" id="{20691D26-FE51-4FC5-A9E7-B49DFAF099D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 y="2405"/>
                  <a:ext cx="1061" cy="41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2" name="Group 254">
                <a:extLst>
                  <a:ext uri="{FF2B5EF4-FFF2-40B4-BE49-F238E27FC236}">
                    <a16:creationId xmlns:a16="http://schemas.microsoft.com/office/drawing/2014/main" id="{2A9A5154-4DE0-4D4B-B26A-F20C4A0DE57C}"/>
                  </a:ext>
                </a:extLst>
              </p:cNvPr>
              <p:cNvGrpSpPr>
                <a:grpSpLocks/>
              </p:cNvGrpSpPr>
              <p:nvPr/>
            </p:nvGrpSpPr>
            <p:grpSpPr bwMode="auto">
              <a:xfrm>
                <a:off x="4020252" y="3528244"/>
                <a:ext cx="575676" cy="593329"/>
                <a:chOff x="2268" y="2180"/>
                <a:chExt cx="329" cy="471"/>
              </a:xfrm>
            </p:grpSpPr>
            <p:sp>
              <p:nvSpPr>
                <p:cNvPr id="546" name="Freeform 295">
                  <a:extLst>
                    <a:ext uri="{FF2B5EF4-FFF2-40B4-BE49-F238E27FC236}">
                      <a16:creationId xmlns:a16="http://schemas.microsoft.com/office/drawing/2014/main" id="{6FD893B0-A216-4B26-9165-F72CFFB71E3C}"/>
                    </a:ext>
                  </a:extLst>
                </p:cNvPr>
                <p:cNvSpPr>
                  <a:spLocks/>
                </p:cNvSpPr>
                <p:nvPr/>
              </p:nvSpPr>
              <p:spPr bwMode="auto">
                <a:xfrm>
                  <a:off x="2268" y="2180"/>
                  <a:ext cx="329" cy="471"/>
                </a:xfrm>
                <a:custGeom>
                  <a:avLst/>
                  <a:gdLst>
                    <a:gd name="T0" fmla="*/ 2 w 438"/>
                    <a:gd name="T1" fmla="*/ 0 h 626"/>
                    <a:gd name="T2" fmla="*/ 2 w 438"/>
                    <a:gd name="T3" fmla="*/ 0 h 626"/>
                    <a:gd name="T4" fmla="*/ 2 w 438"/>
                    <a:gd name="T5" fmla="*/ 2 h 626"/>
                    <a:gd name="T6" fmla="*/ 2 w 438"/>
                    <a:gd name="T7" fmla="*/ 2 h 626"/>
                    <a:gd name="T8" fmla="*/ 2 w 438"/>
                    <a:gd name="T9" fmla="*/ 2 h 626"/>
                    <a:gd name="T10" fmla="*/ 2 w 438"/>
                    <a:gd name="T11" fmla="*/ 2 h 626"/>
                    <a:gd name="T12" fmla="*/ 2 w 438"/>
                    <a:gd name="T13" fmla="*/ 2 h 626"/>
                    <a:gd name="T14" fmla="*/ 2 w 438"/>
                    <a:gd name="T15" fmla="*/ 2 h 626"/>
                    <a:gd name="T16" fmla="*/ 2 w 438"/>
                    <a:gd name="T17" fmla="*/ 2 h 626"/>
                    <a:gd name="T18" fmla="*/ 2 w 438"/>
                    <a:gd name="T19" fmla="*/ 2 h 626"/>
                    <a:gd name="T20" fmla="*/ 2 w 438"/>
                    <a:gd name="T21" fmla="*/ 2 h 626"/>
                    <a:gd name="T22" fmla="*/ 2 w 438"/>
                    <a:gd name="T23" fmla="*/ 2 h 626"/>
                    <a:gd name="T24" fmla="*/ 2 w 438"/>
                    <a:gd name="T25" fmla="*/ 2 h 626"/>
                    <a:gd name="T26" fmla="*/ 2 w 438"/>
                    <a:gd name="T27" fmla="*/ 2 h 626"/>
                    <a:gd name="T28" fmla="*/ 0 w 438"/>
                    <a:gd name="T29" fmla="*/ 2 h 626"/>
                    <a:gd name="T30" fmla="*/ 2 w 438"/>
                    <a:gd name="T31" fmla="*/ 2 h 626"/>
                    <a:gd name="T32" fmla="*/ 2 w 438"/>
                    <a:gd name="T33" fmla="*/ 2 h 626"/>
                    <a:gd name="T34" fmla="*/ 2 w 438"/>
                    <a:gd name="T35" fmla="*/ 2 h 626"/>
                    <a:gd name="T36" fmla="*/ 2 w 438"/>
                    <a:gd name="T37" fmla="*/ 2 h 626"/>
                    <a:gd name="T38" fmla="*/ 2 w 438"/>
                    <a:gd name="T39" fmla="*/ 2 h 626"/>
                    <a:gd name="T40" fmla="*/ 2 w 438"/>
                    <a:gd name="T41" fmla="*/ 0 h 6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8" h="626">
                      <a:moveTo>
                        <a:pt x="39" y="0"/>
                      </a:moveTo>
                      <a:lnTo>
                        <a:pt x="404" y="0"/>
                      </a:lnTo>
                      <a:lnTo>
                        <a:pt x="275" y="72"/>
                      </a:lnTo>
                      <a:lnTo>
                        <a:pt x="275" y="92"/>
                      </a:lnTo>
                      <a:lnTo>
                        <a:pt x="428" y="146"/>
                      </a:lnTo>
                      <a:lnTo>
                        <a:pt x="275" y="146"/>
                      </a:lnTo>
                      <a:lnTo>
                        <a:pt x="275" y="210"/>
                      </a:lnTo>
                      <a:lnTo>
                        <a:pt x="438" y="279"/>
                      </a:lnTo>
                      <a:lnTo>
                        <a:pt x="273" y="279"/>
                      </a:lnTo>
                      <a:lnTo>
                        <a:pt x="387" y="624"/>
                      </a:lnTo>
                      <a:lnTo>
                        <a:pt x="281" y="584"/>
                      </a:lnTo>
                      <a:lnTo>
                        <a:pt x="159" y="584"/>
                      </a:lnTo>
                      <a:lnTo>
                        <a:pt x="53" y="626"/>
                      </a:lnTo>
                      <a:lnTo>
                        <a:pt x="164" y="281"/>
                      </a:lnTo>
                      <a:lnTo>
                        <a:pt x="0" y="282"/>
                      </a:lnTo>
                      <a:lnTo>
                        <a:pt x="164" y="212"/>
                      </a:lnTo>
                      <a:lnTo>
                        <a:pt x="164" y="146"/>
                      </a:lnTo>
                      <a:lnTo>
                        <a:pt x="9" y="146"/>
                      </a:lnTo>
                      <a:lnTo>
                        <a:pt x="164" y="90"/>
                      </a:lnTo>
                      <a:lnTo>
                        <a:pt x="164" y="71"/>
                      </a:lnTo>
                      <a:lnTo>
                        <a:pt x="39" y="0"/>
                      </a:lnTo>
                      <a:close/>
                    </a:path>
                  </a:pathLst>
                </a:custGeom>
                <a:solidFill>
                  <a:srgbClr val="FFFFFF"/>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47" name="Line 294">
                  <a:extLst>
                    <a:ext uri="{FF2B5EF4-FFF2-40B4-BE49-F238E27FC236}">
                      <a16:creationId xmlns:a16="http://schemas.microsoft.com/office/drawing/2014/main" id="{0AD20868-271E-4386-B734-E6CB0CAD7DC3}"/>
                    </a:ext>
                  </a:extLst>
                </p:cNvPr>
                <p:cNvSpPr>
                  <a:spLocks noChangeShapeType="1"/>
                </p:cNvSpPr>
                <p:nvPr/>
              </p:nvSpPr>
              <p:spPr bwMode="auto">
                <a:xfrm>
                  <a:off x="2391" y="2180"/>
                  <a:ext cx="0" cy="21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48" name="Line 293">
                  <a:extLst>
                    <a:ext uri="{FF2B5EF4-FFF2-40B4-BE49-F238E27FC236}">
                      <a16:creationId xmlns:a16="http://schemas.microsoft.com/office/drawing/2014/main" id="{7038A5AE-9159-4906-8CC5-632F4122AA89}"/>
                    </a:ext>
                  </a:extLst>
                </p:cNvPr>
                <p:cNvSpPr>
                  <a:spLocks noChangeShapeType="1"/>
                </p:cNvSpPr>
                <p:nvPr/>
              </p:nvSpPr>
              <p:spPr bwMode="auto">
                <a:xfrm>
                  <a:off x="2474" y="2180"/>
                  <a:ext cx="0" cy="21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49" name="Line 292">
                  <a:extLst>
                    <a:ext uri="{FF2B5EF4-FFF2-40B4-BE49-F238E27FC236}">
                      <a16:creationId xmlns:a16="http://schemas.microsoft.com/office/drawing/2014/main" id="{E50FF58B-F0FC-4784-A4FA-127A826166C2}"/>
                    </a:ext>
                  </a:extLst>
                </p:cNvPr>
                <p:cNvSpPr>
                  <a:spLocks noChangeShapeType="1"/>
                </p:cNvSpPr>
                <p:nvPr/>
              </p:nvSpPr>
              <p:spPr bwMode="auto">
                <a:xfrm>
                  <a:off x="2388" y="2234"/>
                  <a:ext cx="87"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50" name="Line 291">
                  <a:extLst>
                    <a:ext uri="{FF2B5EF4-FFF2-40B4-BE49-F238E27FC236}">
                      <a16:creationId xmlns:a16="http://schemas.microsoft.com/office/drawing/2014/main" id="{3241DA90-0389-4FC0-8C54-3221DFD51303}"/>
                    </a:ext>
                  </a:extLst>
                </p:cNvPr>
                <p:cNvSpPr>
                  <a:spLocks noChangeShapeType="1"/>
                </p:cNvSpPr>
                <p:nvPr/>
              </p:nvSpPr>
              <p:spPr bwMode="auto">
                <a:xfrm>
                  <a:off x="2388" y="2249"/>
                  <a:ext cx="87"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51" name="Line 290">
                  <a:extLst>
                    <a:ext uri="{FF2B5EF4-FFF2-40B4-BE49-F238E27FC236}">
                      <a16:creationId xmlns:a16="http://schemas.microsoft.com/office/drawing/2014/main" id="{D017C9CE-E536-4044-BEF2-40932685C4F0}"/>
                    </a:ext>
                  </a:extLst>
                </p:cNvPr>
                <p:cNvSpPr>
                  <a:spLocks noChangeShapeType="1"/>
                </p:cNvSpPr>
                <p:nvPr/>
              </p:nvSpPr>
              <p:spPr bwMode="auto">
                <a:xfrm>
                  <a:off x="2272" y="2290"/>
                  <a:ext cx="311"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52" name="Line 289">
                  <a:extLst>
                    <a:ext uri="{FF2B5EF4-FFF2-40B4-BE49-F238E27FC236}">
                      <a16:creationId xmlns:a16="http://schemas.microsoft.com/office/drawing/2014/main" id="{BF573B07-60C6-453B-BF64-490DD5879073}"/>
                    </a:ext>
                  </a:extLst>
                </p:cNvPr>
                <p:cNvSpPr>
                  <a:spLocks noChangeShapeType="1"/>
                </p:cNvSpPr>
                <p:nvPr/>
              </p:nvSpPr>
              <p:spPr bwMode="auto">
                <a:xfrm>
                  <a:off x="2388" y="2340"/>
                  <a:ext cx="87"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53" name="Line 288">
                  <a:extLst>
                    <a:ext uri="{FF2B5EF4-FFF2-40B4-BE49-F238E27FC236}">
                      <a16:creationId xmlns:a16="http://schemas.microsoft.com/office/drawing/2014/main" id="{318D2C48-955E-4414-89DF-11AE14AC2E4E}"/>
                    </a:ext>
                  </a:extLst>
                </p:cNvPr>
                <p:cNvSpPr>
                  <a:spLocks noChangeShapeType="1"/>
                </p:cNvSpPr>
                <p:nvPr/>
              </p:nvSpPr>
              <p:spPr bwMode="auto">
                <a:xfrm>
                  <a:off x="2390" y="2391"/>
                  <a:ext cx="88"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54" name="Line 287">
                  <a:extLst>
                    <a:ext uri="{FF2B5EF4-FFF2-40B4-BE49-F238E27FC236}">
                      <a16:creationId xmlns:a16="http://schemas.microsoft.com/office/drawing/2014/main" id="{E4C57DFF-4A2C-467E-B960-095196170846}"/>
                    </a:ext>
                  </a:extLst>
                </p:cNvPr>
                <p:cNvSpPr>
                  <a:spLocks noChangeShapeType="1"/>
                </p:cNvSpPr>
                <p:nvPr/>
              </p:nvSpPr>
              <p:spPr bwMode="auto">
                <a:xfrm>
                  <a:off x="2376" y="2445"/>
                  <a:ext cx="113"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55" name="Line 286">
                  <a:extLst>
                    <a:ext uri="{FF2B5EF4-FFF2-40B4-BE49-F238E27FC236}">
                      <a16:creationId xmlns:a16="http://schemas.microsoft.com/office/drawing/2014/main" id="{00687DC7-194D-45E8-97B8-6B27F2CCAF4F}"/>
                    </a:ext>
                  </a:extLst>
                </p:cNvPr>
                <p:cNvSpPr>
                  <a:spLocks noChangeShapeType="1"/>
                </p:cNvSpPr>
                <p:nvPr/>
              </p:nvSpPr>
              <p:spPr bwMode="auto">
                <a:xfrm>
                  <a:off x="2357" y="2502"/>
                  <a:ext cx="150"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56" name="Line 285">
                  <a:extLst>
                    <a:ext uri="{FF2B5EF4-FFF2-40B4-BE49-F238E27FC236}">
                      <a16:creationId xmlns:a16="http://schemas.microsoft.com/office/drawing/2014/main" id="{FC5778D5-4997-4E8D-A5CC-D699A2C44D64}"/>
                    </a:ext>
                  </a:extLst>
                </p:cNvPr>
                <p:cNvSpPr>
                  <a:spLocks noChangeShapeType="1"/>
                </p:cNvSpPr>
                <p:nvPr/>
              </p:nvSpPr>
              <p:spPr bwMode="auto">
                <a:xfrm>
                  <a:off x="2339" y="2562"/>
                  <a:ext cx="190"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57" name="Line 284">
                  <a:extLst>
                    <a:ext uri="{FF2B5EF4-FFF2-40B4-BE49-F238E27FC236}">
                      <a16:creationId xmlns:a16="http://schemas.microsoft.com/office/drawing/2014/main" id="{560E0464-D248-4329-AA60-610E1FEF6B32}"/>
                    </a:ext>
                  </a:extLst>
                </p:cNvPr>
                <p:cNvSpPr>
                  <a:spLocks noChangeShapeType="1"/>
                </p:cNvSpPr>
                <p:nvPr/>
              </p:nvSpPr>
              <p:spPr bwMode="auto">
                <a:xfrm flipH="1">
                  <a:off x="2354" y="2182"/>
                  <a:ext cx="36" cy="3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58" name="Line 283">
                  <a:extLst>
                    <a:ext uri="{FF2B5EF4-FFF2-40B4-BE49-F238E27FC236}">
                      <a16:creationId xmlns:a16="http://schemas.microsoft.com/office/drawing/2014/main" id="{E5C69A51-D2E1-4F64-A724-B44A36210BE6}"/>
                    </a:ext>
                  </a:extLst>
                </p:cNvPr>
                <p:cNvSpPr>
                  <a:spLocks noChangeShapeType="1"/>
                </p:cNvSpPr>
                <p:nvPr/>
              </p:nvSpPr>
              <p:spPr bwMode="auto">
                <a:xfrm flipH="1">
                  <a:off x="2393" y="2182"/>
                  <a:ext cx="81" cy="5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59" name="Line 282">
                  <a:extLst>
                    <a:ext uri="{FF2B5EF4-FFF2-40B4-BE49-F238E27FC236}">
                      <a16:creationId xmlns:a16="http://schemas.microsoft.com/office/drawing/2014/main" id="{6769C606-7607-49EB-98B4-8D7E8479FB2C}"/>
                    </a:ext>
                  </a:extLst>
                </p:cNvPr>
                <p:cNvSpPr>
                  <a:spLocks noChangeShapeType="1"/>
                </p:cNvSpPr>
                <p:nvPr/>
              </p:nvSpPr>
              <p:spPr bwMode="auto">
                <a:xfrm>
                  <a:off x="2391" y="2182"/>
                  <a:ext cx="83" cy="5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60" name="Line 281">
                  <a:extLst>
                    <a:ext uri="{FF2B5EF4-FFF2-40B4-BE49-F238E27FC236}">
                      <a16:creationId xmlns:a16="http://schemas.microsoft.com/office/drawing/2014/main" id="{ACFC9439-B752-491A-A1C7-B5A3E590B3A2}"/>
                    </a:ext>
                  </a:extLst>
                </p:cNvPr>
                <p:cNvSpPr>
                  <a:spLocks noChangeShapeType="1"/>
                </p:cNvSpPr>
                <p:nvPr/>
              </p:nvSpPr>
              <p:spPr bwMode="auto">
                <a:xfrm>
                  <a:off x="2475" y="2180"/>
                  <a:ext cx="36" cy="3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61" name="Line 280">
                  <a:extLst>
                    <a:ext uri="{FF2B5EF4-FFF2-40B4-BE49-F238E27FC236}">
                      <a16:creationId xmlns:a16="http://schemas.microsoft.com/office/drawing/2014/main" id="{17C8BFC9-F121-4C83-BB42-7E698B2D8133}"/>
                    </a:ext>
                  </a:extLst>
                </p:cNvPr>
                <p:cNvSpPr>
                  <a:spLocks noChangeShapeType="1"/>
                </p:cNvSpPr>
                <p:nvPr/>
              </p:nvSpPr>
              <p:spPr bwMode="auto">
                <a:xfrm flipH="1">
                  <a:off x="2351" y="2251"/>
                  <a:ext cx="39" cy="39"/>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62" name="Line 279">
                  <a:extLst>
                    <a:ext uri="{FF2B5EF4-FFF2-40B4-BE49-F238E27FC236}">
                      <a16:creationId xmlns:a16="http://schemas.microsoft.com/office/drawing/2014/main" id="{0E73AFDC-C5DB-4767-9398-B4AA690A5146}"/>
                    </a:ext>
                  </a:extLst>
                </p:cNvPr>
                <p:cNvSpPr>
                  <a:spLocks noChangeShapeType="1"/>
                </p:cNvSpPr>
                <p:nvPr/>
              </p:nvSpPr>
              <p:spPr bwMode="auto">
                <a:xfrm>
                  <a:off x="2331" y="2267"/>
                  <a:ext cx="18" cy="2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63" name="Line 278">
                  <a:extLst>
                    <a:ext uri="{FF2B5EF4-FFF2-40B4-BE49-F238E27FC236}">
                      <a16:creationId xmlns:a16="http://schemas.microsoft.com/office/drawing/2014/main" id="{5D69C5FF-271D-4DAD-B381-54F37B3994FA}"/>
                    </a:ext>
                  </a:extLst>
                </p:cNvPr>
                <p:cNvSpPr>
                  <a:spLocks noChangeShapeType="1"/>
                </p:cNvSpPr>
                <p:nvPr/>
              </p:nvSpPr>
              <p:spPr bwMode="auto">
                <a:xfrm>
                  <a:off x="2477" y="2249"/>
                  <a:ext cx="45" cy="39"/>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64" name="Line 277">
                  <a:extLst>
                    <a:ext uri="{FF2B5EF4-FFF2-40B4-BE49-F238E27FC236}">
                      <a16:creationId xmlns:a16="http://schemas.microsoft.com/office/drawing/2014/main" id="{BCFB5D50-1BC8-4364-BA90-C4EAE883D8A3}"/>
                    </a:ext>
                  </a:extLst>
                </p:cNvPr>
                <p:cNvSpPr>
                  <a:spLocks noChangeShapeType="1"/>
                </p:cNvSpPr>
                <p:nvPr/>
              </p:nvSpPr>
              <p:spPr bwMode="auto">
                <a:xfrm flipH="1">
                  <a:off x="2525" y="2270"/>
                  <a:ext cx="9" cy="1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65" name="Line 276">
                  <a:extLst>
                    <a:ext uri="{FF2B5EF4-FFF2-40B4-BE49-F238E27FC236}">
                      <a16:creationId xmlns:a16="http://schemas.microsoft.com/office/drawing/2014/main" id="{14AE4689-6D50-40A0-8D45-685BD1957ECF}"/>
                    </a:ext>
                  </a:extLst>
                </p:cNvPr>
                <p:cNvSpPr>
                  <a:spLocks noChangeShapeType="1"/>
                </p:cNvSpPr>
                <p:nvPr/>
              </p:nvSpPr>
              <p:spPr bwMode="auto">
                <a:xfrm>
                  <a:off x="2391" y="2249"/>
                  <a:ext cx="83" cy="4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66" name="Line 275">
                  <a:extLst>
                    <a:ext uri="{FF2B5EF4-FFF2-40B4-BE49-F238E27FC236}">
                      <a16:creationId xmlns:a16="http://schemas.microsoft.com/office/drawing/2014/main" id="{91C7A4F5-C238-41A2-BEE7-A870AB27F7A7}"/>
                    </a:ext>
                  </a:extLst>
                </p:cNvPr>
                <p:cNvSpPr>
                  <a:spLocks noChangeShapeType="1"/>
                </p:cNvSpPr>
                <p:nvPr/>
              </p:nvSpPr>
              <p:spPr bwMode="auto">
                <a:xfrm flipH="1">
                  <a:off x="2390" y="2248"/>
                  <a:ext cx="84" cy="4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67" name="Line 274">
                  <a:extLst>
                    <a:ext uri="{FF2B5EF4-FFF2-40B4-BE49-F238E27FC236}">
                      <a16:creationId xmlns:a16="http://schemas.microsoft.com/office/drawing/2014/main" id="{3357648F-3AF4-414E-ADCC-462C7EACBB69}"/>
                    </a:ext>
                  </a:extLst>
                </p:cNvPr>
                <p:cNvSpPr>
                  <a:spLocks noChangeShapeType="1"/>
                </p:cNvSpPr>
                <p:nvPr/>
              </p:nvSpPr>
              <p:spPr bwMode="auto">
                <a:xfrm>
                  <a:off x="2396" y="2291"/>
                  <a:ext cx="75" cy="4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68" name="Line 273">
                  <a:extLst>
                    <a:ext uri="{FF2B5EF4-FFF2-40B4-BE49-F238E27FC236}">
                      <a16:creationId xmlns:a16="http://schemas.microsoft.com/office/drawing/2014/main" id="{62CC2BA3-0C44-4227-B054-2AED4C5DAF94}"/>
                    </a:ext>
                  </a:extLst>
                </p:cNvPr>
                <p:cNvSpPr>
                  <a:spLocks noChangeShapeType="1"/>
                </p:cNvSpPr>
                <p:nvPr/>
              </p:nvSpPr>
              <p:spPr bwMode="auto">
                <a:xfrm flipH="1">
                  <a:off x="2388" y="2291"/>
                  <a:ext cx="84" cy="4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69" name="Line 272">
                  <a:extLst>
                    <a:ext uri="{FF2B5EF4-FFF2-40B4-BE49-F238E27FC236}">
                      <a16:creationId xmlns:a16="http://schemas.microsoft.com/office/drawing/2014/main" id="{A51A845A-1939-47B2-BBCC-59EEA31394E0}"/>
                    </a:ext>
                  </a:extLst>
                </p:cNvPr>
                <p:cNvSpPr>
                  <a:spLocks noChangeShapeType="1"/>
                </p:cNvSpPr>
                <p:nvPr/>
              </p:nvSpPr>
              <p:spPr bwMode="auto">
                <a:xfrm flipH="1">
                  <a:off x="2394" y="2341"/>
                  <a:ext cx="77" cy="4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70" name="Line 271">
                  <a:extLst>
                    <a:ext uri="{FF2B5EF4-FFF2-40B4-BE49-F238E27FC236}">
                      <a16:creationId xmlns:a16="http://schemas.microsoft.com/office/drawing/2014/main" id="{98DB3733-74F3-4129-8659-0EC61ACEB344}"/>
                    </a:ext>
                  </a:extLst>
                </p:cNvPr>
                <p:cNvSpPr>
                  <a:spLocks noChangeShapeType="1"/>
                </p:cNvSpPr>
                <p:nvPr/>
              </p:nvSpPr>
              <p:spPr bwMode="auto">
                <a:xfrm>
                  <a:off x="2393" y="2341"/>
                  <a:ext cx="82" cy="4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71" name="Line 270">
                  <a:extLst>
                    <a:ext uri="{FF2B5EF4-FFF2-40B4-BE49-F238E27FC236}">
                      <a16:creationId xmlns:a16="http://schemas.microsoft.com/office/drawing/2014/main" id="{5E81AC43-11D2-4313-B5EF-60A5F9EECA51}"/>
                    </a:ext>
                  </a:extLst>
                </p:cNvPr>
                <p:cNvSpPr>
                  <a:spLocks noChangeShapeType="1"/>
                </p:cNvSpPr>
                <p:nvPr/>
              </p:nvSpPr>
              <p:spPr bwMode="auto">
                <a:xfrm>
                  <a:off x="2300" y="2376"/>
                  <a:ext cx="17" cy="1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72" name="Line 269">
                  <a:extLst>
                    <a:ext uri="{FF2B5EF4-FFF2-40B4-BE49-F238E27FC236}">
                      <a16:creationId xmlns:a16="http://schemas.microsoft.com/office/drawing/2014/main" id="{761A35A7-DD26-4F77-9CB6-F8CE04DCF379}"/>
                    </a:ext>
                  </a:extLst>
                </p:cNvPr>
                <p:cNvSpPr>
                  <a:spLocks noChangeShapeType="1"/>
                </p:cNvSpPr>
                <p:nvPr/>
              </p:nvSpPr>
              <p:spPr bwMode="auto">
                <a:xfrm flipH="1">
                  <a:off x="2315" y="2369"/>
                  <a:ext cx="12" cy="19"/>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73" name="Line 268">
                  <a:extLst>
                    <a:ext uri="{FF2B5EF4-FFF2-40B4-BE49-F238E27FC236}">
                      <a16:creationId xmlns:a16="http://schemas.microsoft.com/office/drawing/2014/main" id="{6E9290E3-EA32-40BB-81D3-B68D3425973C}"/>
                    </a:ext>
                  </a:extLst>
                </p:cNvPr>
                <p:cNvSpPr>
                  <a:spLocks noChangeShapeType="1"/>
                </p:cNvSpPr>
                <p:nvPr/>
              </p:nvSpPr>
              <p:spPr bwMode="auto">
                <a:xfrm>
                  <a:off x="2327" y="2368"/>
                  <a:ext cx="18" cy="2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74" name="Line 267">
                  <a:extLst>
                    <a:ext uri="{FF2B5EF4-FFF2-40B4-BE49-F238E27FC236}">
                      <a16:creationId xmlns:a16="http://schemas.microsoft.com/office/drawing/2014/main" id="{C6B4F4E9-C37D-4B7F-B2BD-D9E24FDA74C5}"/>
                    </a:ext>
                  </a:extLst>
                </p:cNvPr>
                <p:cNvSpPr>
                  <a:spLocks noChangeShapeType="1"/>
                </p:cNvSpPr>
                <p:nvPr/>
              </p:nvSpPr>
              <p:spPr bwMode="auto">
                <a:xfrm flipH="1">
                  <a:off x="2345" y="2341"/>
                  <a:ext cx="42" cy="4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75" name="Line 266">
                  <a:extLst>
                    <a:ext uri="{FF2B5EF4-FFF2-40B4-BE49-F238E27FC236}">
                      <a16:creationId xmlns:a16="http://schemas.microsoft.com/office/drawing/2014/main" id="{DB316DF0-9D69-4CF8-880A-A6557927019E}"/>
                    </a:ext>
                  </a:extLst>
                </p:cNvPr>
                <p:cNvSpPr>
                  <a:spLocks noChangeShapeType="1"/>
                </p:cNvSpPr>
                <p:nvPr/>
              </p:nvSpPr>
              <p:spPr bwMode="auto">
                <a:xfrm>
                  <a:off x="2480" y="2343"/>
                  <a:ext cx="46" cy="4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76" name="Line 265">
                  <a:extLst>
                    <a:ext uri="{FF2B5EF4-FFF2-40B4-BE49-F238E27FC236}">
                      <a16:creationId xmlns:a16="http://schemas.microsoft.com/office/drawing/2014/main" id="{1F02423B-170F-475B-BFAD-0991B3013B8B}"/>
                    </a:ext>
                  </a:extLst>
                </p:cNvPr>
                <p:cNvSpPr>
                  <a:spLocks noChangeShapeType="1"/>
                </p:cNvSpPr>
                <p:nvPr/>
              </p:nvSpPr>
              <p:spPr bwMode="auto">
                <a:xfrm flipH="1">
                  <a:off x="2526" y="2364"/>
                  <a:ext cx="14" cy="24"/>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77" name="Line 264">
                  <a:extLst>
                    <a:ext uri="{FF2B5EF4-FFF2-40B4-BE49-F238E27FC236}">
                      <a16:creationId xmlns:a16="http://schemas.microsoft.com/office/drawing/2014/main" id="{F0DB8A82-23AD-44B1-B10B-D6F8D87948B8}"/>
                    </a:ext>
                  </a:extLst>
                </p:cNvPr>
                <p:cNvSpPr>
                  <a:spLocks noChangeShapeType="1"/>
                </p:cNvSpPr>
                <p:nvPr/>
              </p:nvSpPr>
              <p:spPr bwMode="auto">
                <a:xfrm>
                  <a:off x="2538" y="2366"/>
                  <a:ext cx="18" cy="2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78" name="Line 263">
                  <a:extLst>
                    <a:ext uri="{FF2B5EF4-FFF2-40B4-BE49-F238E27FC236}">
                      <a16:creationId xmlns:a16="http://schemas.microsoft.com/office/drawing/2014/main" id="{A932E8AB-B34A-47C3-ADD4-E4449C922210}"/>
                    </a:ext>
                  </a:extLst>
                </p:cNvPr>
                <p:cNvSpPr>
                  <a:spLocks noChangeShapeType="1"/>
                </p:cNvSpPr>
                <p:nvPr/>
              </p:nvSpPr>
              <p:spPr bwMode="auto">
                <a:xfrm flipH="1">
                  <a:off x="2557" y="2376"/>
                  <a:ext cx="14" cy="1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79" name="Line 262">
                  <a:extLst>
                    <a:ext uri="{FF2B5EF4-FFF2-40B4-BE49-F238E27FC236}">
                      <a16:creationId xmlns:a16="http://schemas.microsoft.com/office/drawing/2014/main" id="{04FE1CB6-475D-49AC-83F2-26A22E626A5B}"/>
                    </a:ext>
                  </a:extLst>
                </p:cNvPr>
                <p:cNvSpPr>
                  <a:spLocks noChangeShapeType="1"/>
                </p:cNvSpPr>
                <p:nvPr/>
              </p:nvSpPr>
              <p:spPr bwMode="auto">
                <a:xfrm flipH="1">
                  <a:off x="2376" y="2392"/>
                  <a:ext cx="95" cy="5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80" name="Line 261">
                  <a:extLst>
                    <a:ext uri="{FF2B5EF4-FFF2-40B4-BE49-F238E27FC236}">
                      <a16:creationId xmlns:a16="http://schemas.microsoft.com/office/drawing/2014/main" id="{7D5AFA61-7394-4781-AB11-AC309D7B51F4}"/>
                    </a:ext>
                  </a:extLst>
                </p:cNvPr>
                <p:cNvSpPr>
                  <a:spLocks noChangeShapeType="1"/>
                </p:cNvSpPr>
                <p:nvPr/>
              </p:nvSpPr>
              <p:spPr bwMode="auto">
                <a:xfrm>
                  <a:off x="2394" y="2391"/>
                  <a:ext cx="95" cy="5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81" name="Line 260">
                  <a:extLst>
                    <a:ext uri="{FF2B5EF4-FFF2-40B4-BE49-F238E27FC236}">
                      <a16:creationId xmlns:a16="http://schemas.microsoft.com/office/drawing/2014/main" id="{9680C411-14AD-4D83-85DC-26E97AC60B21}"/>
                    </a:ext>
                  </a:extLst>
                </p:cNvPr>
                <p:cNvSpPr>
                  <a:spLocks noChangeShapeType="1"/>
                </p:cNvSpPr>
                <p:nvPr/>
              </p:nvSpPr>
              <p:spPr bwMode="auto">
                <a:xfrm flipH="1">
                  <a:off x="2357" y="2445"/>
                  <a:ext cx="133" cy="5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82" name="Line 259">
                  <a:extLst>
                    <a:ext uri="{FF2B5EF4-FFF2-40B4-BE49-F238E27FC236}">
                      <a16:creationId xmlns:a16="http://schemas.microsoft.com/office/drawing/2014/main" id="{626A6FDD-31A4-4D8F-BEFA-14C7D8574DBC}"/>
                    </a:ext>
                  </a:extLst>
                </p:cNvPr>
                <p:cNvSpPr>
                  <a:spLocks noChangeShapeType="1"/>
                </p:cNvSpPr>
                <p:nvPr/>
              </p:nvSpPr>
              <p:spPr bwMode="auto">
                <a:xfrm>
                  <a:off x="2375" y="2446"/>
                  <a:ext cx="130" cy="5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83" name="Line 258">
                  <a:extLst>
                    <a:ext uri="{FF2B5EF4-FFF2-40B4-BE49-F238E27FC236}">
                      <a16:creationId xmlns:a16="http://schemas.microsoft.com/office/drawing/2014/main" id="{8DE57A5B-C5A0-4889-AC51-3A082E33CFE2}"/>
                    </a:ext>
                  </a:extLst>
                </p:cNvPr>
                <p:cNvSpPr>
                  <a:spLocks noChangeShapeType="1"/>
                </p:cNvSpPr>
                <p:nvPr/>
              </p:nvSpPr>
              <p:spPr bwMode="auto">
                <a:xfrm flipH="1">
                  <a:off x="2433" y="2502"/>
                  <a:ext cx="74" cy="59"/>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84" name="Line 257">
                  <a:extLst>
                    <a:ext uri="{FF2B5EF4-FFF2-40B4-BE49-F238E27FC236}">
                      <a16:creationId xmlns:a16="http://schemas.microsoft.com/office/drawing/2014/main" id="{D01A3164-5200-4DE4-AE46-6773B4025EB8}"/>
                    </a:ext>
                  </a:extLst>
                </p:cNvPr>
                <p:cNvSpPr>
                  <a:spLocks noChangeShapeType="1"/>
                </p:cNvSpPr>
                <p:nvPr/>
              </p:nvSpPr>
              <p:spPr bwMode="auto">
                <a:xfrm>
                  <a:off x="2360" y="2505"/>
                  <a:ext cx="72" cy="56"/>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85" name="Line 256">
                  <a:extLst>
                    <a:ext uri="{FF2B5EF4-FFF2-40B4-BE49-F238E27FC236}">
                      <a16:creationId xmlns:a16="http://schemas.microsoft.com/office/drawing/2014/main" id="{4FA361A6-FB1B-4CF0-964A-CDAFC1A8DD88}"/>
                    </a:ext>
                  </a:extLst>
                </p:cNvPr>
                <p:cNvSpPr>
                  <a:spLocks noChangeShapeType="1"/>
                </p:cNvSpPr>
                <p:nvPr/>
              </p:nvSpPr>
              <p:spPr bwMode="auto">
                <a:xfrm flipH="1">
                  <a:off x="2307" y="2564"/>
                  <a:ext cx="219" cy="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86" name="Line 255">
                  <a:extLst>
                    <a:ext uri="{FF2B5EF4-FFF2-40B4-BE49-F238E27FC236}">
                      <a16:creationId xmlns:a16="http://schemas.microsoft.com/office/drawing/2014/main" id="{C75972F4-1D7A-4612-BA74-D72D7F401D09}"/>
                    </a:ext>
                  </a:extLst>
                </p:cNvPr>
                <p:cNvSpPr>
                  <a:spLocks noChangeShapeType="1"/>
                </p:cNvSpPr>
                <p:nvPr/>
              </p:nvSpPr>
              <p:spPr bwMode="auto">
                <a:xfrm>
                  <a:off x="2337" y="2565"/>
                  <a:ext cx="222" cy="84"/>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grpSp>
          <p:grpSp>
            <p:nvGrpSpPr>
              <p:cNvPr id="443" name="Group 212">
                <a:extLst>
                  <a:ext uri="{FF2B5EF4-FFF2-40B4-BE49-F238E27FC236}">
                    <a16:creationId xmlns:a16="http://schemas.microsoft.com/office/drawing/2014/main" id="{A44D45FA-1416-48AC-8C53-6AB5CD526E0F}"/>
                  </a:ext>
                </a:extLst>
              </p:cNvPr>
              <p:cNvGrpSpPr>
                <a:grpSpLocks/>
              </p:cNvGrpSpPr>
              <p:nvPr/>
            </p:nvGrpSpPr>
            <p:grpSpPr bwMode="auto">
              <a:xfrm>
                <a:off x="3693163" y="2618397"/>
                <a:ext cx="482456" cy="499891"/>
                <a:chOff x="2268" y="2180"/>
                <a:chExt cx="329" cy="471"/>
              </a:xfrm>
            </p:grpSpPr>
            <p:sp>
              <p:nvSpPr>
                <p:cNvPr id="505" name="Freeform 253">
                  <a:extLst>
                    <a:ext uri="{FF2B5EF4-FFF2-40B4-BE49-F238E27FC236}">
                      <a16:creationId xmlns:a16="http://schemas.microsoft.com/office/drawing/2014/main" id="{A2727D08-D51D-4704-BD70-50EE3467AFF0}"/>
                    </a:ext>
                  </a:extLst>
                </p:cNvPr>
                <p:cNvSpPr>
                  <a:spLocks/>
                </p:cNvSpPr>
                <p:nvPr/>
              </p:nvSpPr>
              <p:spPr bwMode="auto">
                <a:xfrm>
                  <a:off x="2268" y="2180"/>
                  <a:ext cx="329" cy="471"/>
                </a:xfrm>
                <a:custGeom>
                  <a:avLst/>
                  <a:gdLst>
                    <a:gd name="T0" fmla="*/ 2 w 438"/>
                    <a:gd name="T1" fmla="*/ 0 h 626"/>
                    <a:gd name="T2" fmla="*/ 2 w 438"/>
                    <a:gd name="T3" fmla="*/ 0 h 626"/>
                    <a:gd name="T4" fmla="*/ 2 w 438"/>
                    <a:gd name="T5" fmla="*/ 2 h 626"/>
                    <a:gd name="T6" fmla="*/ 2 w 438"/>
                    <a:gd name="T7" fmla="*/ 2 h 626"/>
                    <a:gd name="T8" fmla="*/ 2 w 438"/>
                    <a:gd name="T9" fmla="*/ 2 h 626"/>
                    <a:gd name="T10" fmla="*/ 2 w 438"/>
                    <a:gd name="T11" fmla="*/ 2 h 626"/>
                    <a:gd name="T12" fmla="*/ 2 w 438"/>
                    <a:gd name="T13" fmla="*/ 2 h 626"/>
                    <a:gd name="T14" fmla="*/ 2 w 438"/>
                    <a:gd name="T15" fmla="*/ 2 h 626"/>
                    <a:gd name="T16" fmla="*/ 2 w 438"/>
                    <a:gd name="T17" fmla="*/ 2 h 626"/>
                    <a:gd name="T18" fmla="*/ 2 w 438"/>
                    <a:gd name="T19" fmla="*/ 2 h 626"/>
                    <a:gd name="T20" fmla="*/ 2 w 438"/>
                    <a:gd name="T21" fmla="*/ 2 h 626"/>
                    <a:gd name="T22" fmla="*/ 2 w 438"/>
                    <a:gd name="T23" fmla="*/ 2 h 626"/>
                    <a:gd name="T24" fmla="*/ 2 w 438"/>
                    <a:gd name="T25" fmla="*/ 2 h 626"/>
                    <a:gd name="T26" fmla="*/ 2 w 438"/>
                    <a:gd name="T27" fmla="*/ 2 h 626"/>
                    <a:gd name="T28" fmla="*/ 0 w 438"/>
                    <a:gd name="T29" fmla="*/ 2 h 626"/>
                    <a:gd name="T30" fmla="*/ 2 w 438"/>
                    <a:gd name="T31" fmla="*/ 2 h 626"/>
                    <a:gd name="T32" fmla="*/ 2 w 438"/>
                    <a:gd name="T33" fmla="*/ 2 h 626"/>
                    <a:gd name="T34" fmla="*/ 2 w 438"/>
                    <a:gd name="T35" fmla="*/ 2 h 626"/>
                    <a:gd name="T36" fmla="*/ 2 w 438"/>
                    <a:gd name="T37" fmla="*/ 2 h 626"/>
                    <a:gd name="T38" fmla="*/ 2 w 438"/>
                    <a:gd name="T39" fmla="*/ 2 h 626"/>
                    <a:gd name="T40" fmla="*/ 2 w 438"/>
                    <a:gd name="T41" fmla="*/ 0 h 6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8" h="626">
                      <a:moveTo>
                        <a:pt x="39" y="0"/>
                      </a:moveTo>
                      <a:lnTo>
                        <a:pt x="404" y="0"/>
                      </a:lnTo>
                      <a:lnTo>
                        <a:pt x="275" y="72"/>
                      </a:lnTo>
                      <a:lnTo>
                        <a:pt x="275" y="92"/>
                      </a:lnTo>
                      <a:lnTo>
                        <a:pt x="428" y="146"/>
                      </a:lnTo>
                      <a:lnTo>
                        <a:pt x="275" y="146"/>
                      </a:lnTo>
                      <a:lnTo>
                        <a:pt x="275" y="210"/>
                      </a:lnTo>
                      <a:lnTo>
                        <a:pt x="438" y="279"/>
                      </a:lnTo>
                      <a:lnTo>
                        <a:pt x="273" y="279"/>
                      </a:lnTo>
                      <a:lnTo>
                        <a:pt x="387" y="624"/>
                      </a:lnTo>
                      <a:lnTo>
                        <a:pt x="281" y="584"/>
                      </a:lnTo>
                      <a:lnTo>
                        <a:pt x="159" y="584"/>
                      </a:lnTo>
                      <a:lnTo>
                        <a:pt x="53" y="626"/>
                      </a:lnTo>
                      <a:lnTo>
                        <a:pt x="164" y="281"/>
                      </a:lnTo>
                      <a:lnTo>
                        <a:pt x="0" y="282"/>
                      </a:lnTo>
                      <a:lnTo>
                        <a:pt x="164" y="212"/>
                      </a:lnTo>
                      <a:lnTo>
                        <a:pt x="164" y="146"/>
                      </a:lnTo>
                      <a:lnTo>
                        <a:pt x="9" y="146"/>
                      </a:lnTo>
                      <a:lnTo>
                        <a:pt x="164" y="90"/>
                      </a:lnTo>
                      <a:lnTo>
                        <a:pt x="164" y="71"/>
                      </a:lnTo>
                      <a:lnTo>
                        <a:pt x="39" y="0"/>
                      </a:lnTo>
                      <a:close/>
                    </a:path>
                  </a:pathLst>
                </a:custGeom>
                <a:solidFill>
                  <a:srgbClr val="FFFFFF"/>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06" name="Line 252">
                  <a:extLst>
                    <a:ext uri="{FF2B5EF4-FFF2-40B4-BE49-F238E27FC236}">
                      <a16:creationId xmlns:a16="http://schemas.microsoft.com/office/drawing/2014/main" id="{5DECEE93-1B21-447F-A115-6A9F59E91FCC}"/>
                    </a:ext>
                  </a:extLst>
                </p:cNvPr>
                <p:cNvSpPr>
                  <a:spLocks noChangeShapeType="1"/>
                </p:cNvSpPr>
                <p:nvPr/>
              </p:nvSpPr>
              <p:spPr bwMode="auto">
                <a:xfrm>
                  <a:off x="2391" y="2180"/>
                  <a:ext cx="0" cy="21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07" name="Line 251">
                  <a:extLst>
                    <a:ext uri="{FF2B5EF4-FFF2-40B4-BE49-F238E27FC236}">
                      <a16:creationId xmlns:a16="http://schemas.microsoft.com/office/drawing/2014/main" id="{943A1AFF-ABBB-4265-AB6F-1AAC21AD8BD2}"/>
                    </a:ext>
                  </a:extLst>
                </p:cNvPr>
                <p:cNvSpPr>
                  <a:spLocks noChangeShapeType="1"/>
                </p:cNvSpPr>
                <p:nvPr/>
              </p:nvSpPr>
              <p:spPr bwMode="auto">
                <a:xfrm>
                  <a:off x="2474" y="2180"/>
                  <a:ext cx="0" cy="21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08" name="Line 250">
                  <a:extLst>
                    <a:ext uri="{FF2B5EF4-FFF2-40B4-BE49-F238E27FC236}">
                      <a16:creationId xmlns:a16="http://schemas.microsoft.com/office/drawing/2014/main" id="{9EE535B6-28C3-4368-AD83-7AFD17D13045}"/>
                    </a:ext>
                  </a:extLst>
                </p:cNvPr>
                <p:cNvSpPr>
                  <a:spLocks noChangeShapeType="1"/>
                </p:cNvSpPr>
                <p:nvPr/>
              </p:nvSpPr>
              <p:spPr bwMode="auto">
                <a:xfrm>
                  <a:off x="2388" y="2234"/>
                  <a:ext cx="87"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09" name="Line 249">
                  <a:extLst>
                    <a:ext uri="{FF2B5EF4-FFF2-40B4-BE49-F238E27FC236}">
                      <a16:creationId xmlns:a16="http://schemas.microsoft.com/office/drawing/2014/main" id="{6EC750A8-7023-494A-BEAE-9C2685C6036D}"/>
                    </a:ext>
                  </a:extLst>
                </p:cNvPr>
                <p:cNvSpPr>
                  <a:spLocks noChangeShapeType="1"/>
                </p:cNvSpPr>
                <p:nvPr/>
              </p:nvSpPr>
              <p:spPr bwMode="auto">
                <a:xfrm>
                  <a:off x="2388" y="2249"/>
                  <a:ext cx="87"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10" name="Line 248">
                  <a:extLst>
                    <a:ext uri="{FF2B5EF4-FFF2-40B4-BE49-F238E27FC236}">
                      <a16:creationId xmlns:a16="http://schemas.microsoft.com/office/drawing/2014/main" id="{B2052CB1-E0DD-46FC-9576-A3A980A30C19}"/>
                    </a:ext>
                  </a:extLst>
                </p:cNvPr>
                <p:cNvSpPr>
                  <a:spLocks noChangeShapeType="1"/>
                </p:cNvSpPr>
                <p:nvPr/>
              </p:nvSpPr>
              <p:spPr bwMode="auto">
                <a:xfrm>
                  <a:off x="2272" y="2290"/>
                  <a:ext cx="311"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11" name="Line 247">
                  <a:extLst>
                    <a:ext uri="{FF2B5EF4-FFF2-40B4-BE49-F238E27FC236}">
                      <a16:creationId xmlns:a16="http://schemas.microsoft.com/office/drawing/2014/main" id="{1FB8A3F8-1548-45E9-A5D9-2C3D6433090A}"/>
                    </a:ext>
                  </a:extLst>
                </p:cNvPr>
                <p:cNvSpPr>
                  <a:spLocks noChangeShapeType="1"/>
                </p:cNvSpPr>
                <p:nvPr/>
              </p:nvSpPr>
              <p:spPr bwMode="auto">
                <a:xfrm>
                  <a:off x="2388" y="2340"/>
                  <a:ext cx="87"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12" name="Line 246">
                  <a:extLst>
                    <a:ext uri="{FF2B5EF4-FFF2-40B4-BE49-F238E27FC236}">
                      <a16:creationId xmlns:a16="http://schemas.microsoft.com/office/drawing/2014/main" id="{F0E13A37-E4A4-4E41-B6CE-003622F8C70F}"/>
                    </a:ext>
                  </a:extLst>
                </p:cNvPr>
                <p:cNvSpPr>
                  <a:spLocks noChangeShapeType="1"/>
                </p:cNvSpPr>
                <p:nvPr/>
              </p:nvSpPr>
              <p:spPr bwMode="auto">
                <a:xfrm>
                  <a:off x="2390" y="2391"/>
                  <a:ext cx="88"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13" name="Line 245">
                  <a:extLst>
                    <a:ext uri="{FF2B5EF4-FFF2-40B4-BE49-F238E27FC236}">
                      <a16:creationId xmlns:a16="http://schemas.microsoft.com/office/drawing/2014/main" id="{6C249288-6101-4319-ABA1-BEF279B3EC40}"/>
                    </a:ext>
                  </a:extLst>
                </p:cNvPr>
                <p:cNvSpPr>
                  <a:spLocks noChangeShapeType="1"/>
                </p:cNvSpPr>
                <p:nvPr/>
              </p:nvSpPr>
              <p:spPr bwMode="auto">
                <a:xfrm>
                  <a:off x="2376" y="2445"/>
                  <a:ext cx="113"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14" name="Line 244">
                  <a:extLst>
                    <a:ext uri="{FF2B5EF4-FFF2-40B4-BE49-F238E27FC236}">
                      <a16:creationId xmlns:a16="http://schemas.microsoft.com/office/drawing/2014/main" id="{1A9E36FF-F169-462C-A00B-6AAAF220746B}"/>
                    </a:ext>
                  </a:extLst>
                </p:cNvPr>
                <p:cNvSpPr>
                  <a:spLocks noChangeShapeType="1"/>
                </p:cNvSpPr>
                <p:nvPr/>
              </p:nvSpPr>
              <p:spPr bwMode="auto">
                <a:xfrm>
                  <a:off x="2357" y="2502"/>
                  <a:ext cx="150"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15" name="Line 243">
                  <a:extLst>
                    <a:ext uri="{FF2B5EF4-FFF2-40B4-BE49-F238E27FC236}">
                      <a16:creationId xmlns:a16="http://schemas.microsoft.com/office/drawing/2014/main" id="{0E08C034-3E42-457C-9639-745977DF9031}"/>
                    </a:ext>
                  </a:extLst>
                </p:cNvPr>
                <p:cNvSpPr>
                  <a:spLocks noChangeShapeType="1"/>
                </p:cNvSpPr>
                <p:nvPr/>
              </p:nvSpPr>
              <p:spPr bwMode="auto">
                <a:xfrm>
                  <a:off x="2339" y="2562"/>
                  <a:ext cx="190"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16" name="Line 242">
                  <a:extLst>
                    <a:ext uri="{FF2B5EF4-FFF2-40B4-BE49-F238E27FC236}">
                      <a16:creationId xmlns:a16="http://schemas.microsoft.com/office/drawing/2014/main" id="{326FC755-083C-4E54-BAF9-ACC4D8F8607A}"/>
                    </a:ext>
                  </a:extLst>
                </p:cNvPr>
                <p:cNvSpPr>
                  <a:spLocks noChangeShapeType="1"/>
                </p:cNvSpPr>
                <p:nvPr/>
              </p:nvSpPr>
              <p:spPr bwMode="auto">
                <a:xfrm flipH="1">
                  <a:off x="2354" y="2182"/>
                  <a:ext cx="36" cy="3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17" name="Line 241">
                  <a:extLst>
                    <a:ext uri="{FF2B5EF4-FFF2-40B4-BE49-F238E27FC236}">
                      <a16:creationId xmlns:a16="http://schemas.microsoft.com/office/drawing/2014/main" id="{2A467CB0-5194-4099-9D15-B70D76B227AB}"/>
                    </a:ext>
                  </a:extLst>
                </p:cNvPr>
                <p:cNvSpPr>
                  <a:spLocks noChangeShapeType="1"/>
                </p:cNvSpPr>
                <p:nvPr/>
              </p:nvSpPr>
              <p:spPr bwMode="auto">
                <a:xfrm flipH="1">
                  <a:off x="2393" y="2182"/>
                  <a:ext cx="81" cy="5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18" name="Line 240">
                  <a:extLst>
                    <a:ext uri="{FF2B5EF4-FFF2-40B4-BE49-F238E27FC236}">
                      <a16:creationId xmlns:a16="http://schemas.microsoft.com/office/drawing/2014/main" id="{A780B977-42C6-46D3-9900-0D4EAEDB17D2}"/>
                    </a:ext>
                  </a:extLst>
                </p:cNvPr>
                <p:cNvSpPr>
                  <a:spLocks noChangeShapeType="1"/>
                </p:cNvSpPr>
                <p:nvPr/>
              </p:nvSpPr>
              <p:spPr bwMode="auto">
                <a:xfrm>
                  <a:off x="2391" y="2182"/>
                  <a:ext cx="83" cy="5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19" name="Line 239">
                  <a:extLst>
                    <a:ext uri="{FF2B5EF4-FFF2-40B4-BE49-F238E27FC236}">
                      <a16:creationId xmlns:a16="http://schemas.microsoft.com/office/drawing/2014/main" id="{FFCAF310-9A31-455D-865F-2C730AA840BD}"/>
                    </a:ext>
                  </a:extLst>
                </p:cNvPr>
                <p:cNvSpPr>
                  <a:spLocks noChangeShapeType="1"/>
                </p:cNvSpPr>
                <p:nvPr/>
              </p:nvSpPr>
              <p:spPr bwMode="auto">
                <a:xfrm>
                  <a:off x="2475" y="2180"/>
                  <a:ext cx="36" cy="3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20" name="Line 238">
                  <a:extLst>
                    <a:ext uri="{FF2B5EF4-FFF2-40B4-BE49-F238E27FC236}">
                      <a16:creationId xmlns:a16="http://schemas.microsoft.com/office/drawing/2014/main" id="{FDEB1488-1DB0-477F-82CB-B0CCF331C7BB}"/>
                    </a:ext>
                  </a:extLst>
                </p:cNvPr>
                <p:cNvSpPr>
                  <a:spLocks noChangeShapeType="1"/>
                </p:cNvSpPr>
                <p:nvPr/>
              </p:nvSpPr>
              <p:spPr bwMode="auto">
                <a:xfrm flipH="1">
                  <a:off x="2351" y="2251"/>
                  <a:ext cx="39" cy="39"/>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21" name="Line 237">
                  <a:extLst>
                    <a:ext uri="{FF2B5EF4-FFF2-40B4-BE49-F238E27FC236}">
                      <a16:creationId xmlns:a16="http://schemas.microsoft.com/office/drawing/2014/main" id="{5F7813AE-96DF-4C4F-806C-F6F69693B8BE}"/>
                    </a:ext>
                  </a:extLst>
                </p:cNvPr>
                <p:cNvSpPr>
                  <a:spLocks noChangeShapeType="1"/>
                </p:cNvSpPr>
                <p:nvPr/>
              </p:nvSpPr>
              <p:spPr bwMode="auto">
                <a:xfrm>
                  <a:off x="2331" y="2267"/>
                  <a:ext cx="18" cy="2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22" name="Line 236">
                  <a:extLst>
                    <a:ext uri="{FF2B5EF4-FFF2-40B4-BE49-F238E27FC236}">
                      <a16:creationId xmlns:a16="http://schemas.microsoft.com/office/drawing/2014/main" id="{A3355FB0-ED8F-473F-AFEF-482E9061B0AD}"/>
                    </a:ext>
                  </a:extLst>
                </p:cNvPr>
                <p:cNvSpPr>
                  <a:spLocks noChangeShapeType="1"/>
                </p:cNvSpPr>
                <p:nvPr/>
              </p:nvSpPr>
              <p:spPr bwMode="auto">
                <a:xfrm>
                  <a:off x="2477" y="2249"/>
                  <a:ext cx="45" cy="39"/>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23" name="Line 235">
                  <a:extLst>
                    <a:ext uri="{FF2B5EF4-FFF2-40B4-BE49-F238E27FC236}">
                      <a16:creationId xmlns:a16="http://schemas.microsoft.com/office/drawing/2014/main" id="{2F8F92B9-0BE3-46DC-81A9-0A48A7D76665}"/>
                    </a:ext>
                  </a:extLst>
                </p:cNvPr>
                <p:cNvSpPr>
                  <a:spLocks noChangeShapeType="1"/>
                </p:cNvSpPr>
                <p:nvPr/>
              </p:nvSpPr>
              <p:spPr bwMode="auto">
                <a:xfrm flipH="1">
                  <a:off x="2525" y="2270"/>
                  <a:ext cx="9" cy="1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24" name="Line 234">
                  <a:extLst>
                    <a:ext uri="{FF2B5EF4-FFF2-40B4-BE49-F238E27FC236}">
                      <a16:creationId xmlns:a16="http://schemas.microsoft.com/office/drawing/2014/main" id="{3622E1F5-EE81-4DF6-9F74-089461F58B69}"/>
                    </a:ext>
                  </a:extLst>
                </p:cNvPr>
                <p:cNvSpPr>
                  <a:spLocks noChangeShapeType="1"/>
                </p:cNvSpPr>
                <p:nvPr/>
              </p:nvSpPr>
              <p:spPr bwMode="auto">
                <a:xfrm>
                  <a:off x="2391" y="2249"/>
                  <a:ext cx="83" cy="4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25" name="Line 233">
                  <a:extLst>
                    <a:ext uri="{FF2B5EF4-FFF2-40B4-BE49-F238E27FC236}">
                      <a16:creationId xmlns:a16="http://schemas.microsoft.com/office/drawing/2014/main" id="{71D63272-D56F-4016-A048-0F7CF114D709}"/>
                    </a:ext>
                  </a:extLst>
                </p:cNvPr>
                <p:cNvSpPr>
                  <a:spLocks noChangeShapeType="1"/>
                </p:cNvSpPr>
                <p:nvPr/>
              </p:nvSpPr>
              <p:spPr bwMode="auto">
                <a:xfrm flipH="1">
                  <a:off x="2390" y="2248"/>
                  <a:ext cx="84" cy="4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26" name="Line 232">
                  <a:extLst>
                    <a:ext uri="{FF2B5EF4-FFF2-40B4-BE49-F238E27FC236}">
                      <a16:creationId xmlns:a16="http://schemas.microsoft.com/office/drawing/2014/main" id="{433713E4-2E96-4F6C-BDBE-B2A00209A44F}"/>
                    </a:ext>
                  </a:extLst>
                </p:cNvPr>
                <p:cNvSpPr>
                  <a:spLocks noChangeShapeType="1"/>
                </p:cNvSpPr>
                <p:nvPr/>
              </p:nvSpPr>
              <p:spPr bwMode="auto">
                <a:xfrm>
                  <a:off x="2396" y="2291"/>
                  <a:ext cx="75" cy="4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27" name="Line 231">
                  <a:extLst>
                    <a:ext uri="{FF2B5EF4-FFF2-40B4-BE49-F238E27FC236}">
                      <a16:creationId xmlns:a16="http://schemas.microsoft.com/office/drawing/2014/main" id="{118FD9A5-4DAA-41F0-969D-0F17D21B8A47}"/>
                    </a:ext>
                  </a:extLst>
                </p:cNvPr>
                <p:cNvSpPr>
                  <a:spLocks noChangeShapeType="1"/>
                </p:cNvSpPr>
                <p:nvPr/>
              </p:nvSpPr>
              <p:spPr bwMode="auto">
                <a:xfrm flipH="1">
                  <a:off x="2388" y="2291"/>
                  <a:ext cx="84" cy="4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28" name="Line 230">
                  <a:extLst>
                    <a:ext uri="{FF2B5EF4-FFF2-40B4-BE49-F238E27FC236}">
                      <a16:creationId xmlns:a16="http://schemas.microsoft.com/office/drawing/2014/main" id="{2D12B31A-924A-4B1D-AF73-2E36C8FC9D73}"/>
                    </a:ext>
                  </a:extLst>
                </p:cNvPr>
                <p:cNvSpPr>
                  <a:spLocks noChangeShapeType="1"/>
                </p:cNvSpPr>
                <p:nvPr/>
              </p:nvSpPr>
              <p:spPr bwMode="auto">
                <a:xfrm flipH="1">
                  <a:off x="2394" y="2341"/>
                  <a:ext cx="77" cy="4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29" name="Line 229">
                  <a:extLst>
                    <a:ext uri="{FF2B5EF4-FFF2-40B4-BE49-F238E27FC236}">
                      <a16:creationId xmlns:a16="http://schemas.microsoft.com/office/drawing/2014/main" id="{45395682-BE38-4FFD-9ECE-CAF80FDDE6E3}"/>
                    </a:ext>
                  </a:extLst>
                </p:cNvPr>
                <p:cNvSpPr>
                  <a:spLocks noChangeShapeType="1"/>
                </p:cNvSpPr>
                <p:nvPr/>
              </p:nvSpPr>
              <p:spPr bwMode="auto">
                <a:xfrm>
                  <a:off x="2393" y="2341"/>
                  <a:ext cx="82" cy="4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30" name="Line 228">
                  <a:extLst>
                    <a:ext uri="{FF2B5EF4-FFF2-40B4-BE49-F238E27FC236}">
                      <a16:creationId xmlns:a16="http://schemas.microsoft.com/office/drawing/2014/main" id="{C96EC081-E7C9-4AFA-B7AC-61A95164A639}"/>
                    </a:ext>
                  </a:extLst>
                </p:cNvPr>
                <p:cNvSpPr>
                  <a:spLocks noChangeShapeType="1"/>
                </p:cNvSpPr>
                <p:nvPr/>
              </p:nvSpPr>
              <p:spPr bwMode="auto">
                <a:xfrm>
                  <a:off x="2300" y="2376"/>
                  <a:ext cx="17" cy="1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31" name="Line 227">
                  <a:extLst>
                    <a:ext uri="{FF2B5EF4-FFF2-40B4-BE49-F238E27FC236}">
                      <a16:creationId xmlns:a16="http://schemas.microsoft.com/office/drawing/2014/main" id="{7EB07EA0-CA1A-4635-B7D7-2F9F7B6C6701}"/>
                    </a:ext>
                  </a:extLst>
                </p:cNvPr>
                <p:cNvSpPr>
                  <a:spLocks noChangeShapeType="1"/>
                </p:cNvSpPr>
                <p:nvPr/>
              </p:nvSpPr>
              <p:spPr bwMode="auto">
                <a:xfrm flipH="1">
                  <a:off x="2315" y="2369"/>
                  <a:ext cx="12" cy="19"/>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32" name="Line 226">
                  <a:extLst>
                    <a:ext uri="{FF2B5EF4-FFF2-40B4-BE49-F238E27FC236}">
                      <a16:creationId xmlns:a16="http://schemas.microsoft.com/office/drawing/2014/main" id="{68AC7CC7-87E5-4A4E-AB8E-783D5BE662E3}"/>
                    </a:ext>
                  </a:extLst>
                </p:cNvPr>
                <p:cNvSpPr>
                  <a:spLocks noChangeShapeType="1"/>
                </p:cNvSpPr>
                <p:nvPr/>
              </p:nvSpPr>
              <p:spPr bwMode="auto">
                <a:xfrm>
                  <a:off x="2327" y="2368"/>
                  <a:ext cx="18" cy="2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33" name="Line 225">
                  <a:extLst>
                    <a:ext uri="{FF2B5EF4-FFF2-40B4-BE49-F238E27FC236}">
                      <a16:creationId xmlns:a16="http://schemas.microsoft.com/office/drawing/2014/main" id="{DDFE6BA1-7B02-4C00-8D9D-C24D8F0508E1}"/>
                    </a:ext>
                  </a:extLst>
                </p:cNvPr>
                <p:cNvSpPr>
                  <a:spLocks noChangeShapeType="1"/>
                </p:cNvSpPr>
                <p:nvPr/>
              </p:nvSpPr>
              <p:spPr bwMode="auto">
                <a:xfrm flipH="1">
                  <a:off x="2345" y="2341"/>
                  <a:ext cx="42" cy="4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34" name="Line 224">
                  <a:extLst>
                    <a:ext uri="{FF2B5EF4-FFF2-40B4-BE49-F238E27FC236}">
                      <a16:creationId xmlns:a16="http://schemas.microsoft.com/office/drawing/2014/main" id="{F08915E2-E571-4DA7-A228-1D22E7240C95}"/>
                    </a:ext>
                  </a:extLst>
                </p:cNvPr>
                <p:cNvSpPr>
                  <a:spLocks noChangeShapeType="1"/>
                </p:cNvSpPr>
                <p:nvPr/>
              </p:nvSpPr>
              <p:spPr bwMode="auto">
                <a:xfrm>
                  <a:off x="2480" y="2343"/>
                  <a:ext cx="46" cy="4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35" name="Line 223">
                  <a:extLst>
                    <a:ext uri="{FF2B5EF4-FFF2-40B4-BE49-F238E27FC236}">
                      <a16:creationId xmlns:a16="http://schemas.microsoft.com/office/drawing/2014/main" id="{B00B48D9-E6AF-40F3-B448-F433DE33022C}"/>
                    </a:ext>
                  </a:extLst>
                </p:cNvPr>
                <p:cNvSpPr>
                  <a:spLocks noChangeShapeType="1"/>
                </p:cNvSpPr>
                <p:nvPr/>
              </p:nvSpPr>
              <p:spPr bwMode="auto">
                <a:xfrm flipH="1">
                  <a:off x="2526" y="2364"/>
                  <a:ext cx="14" cy="24"/>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36" name="Line 222">
                  <a:extLst>
                    <a:ext uri="{FF2B5EF4-FFF2-40B4-BE49-F238E27FC236}">
                      <a16:creationId xmlns:a16="http://schemas.microsoft.com/office/drawing/2014/main" id="{530BAF43-2ECA-47CE-BE4B-73C37F62A913}"/>
                    </a:ext>
                  </a:extLst>
                </p:cNvPr>
                <p:cNvSpPr>
                  <a:spLocks noChangeShapeType="1"/>
                </p:cNvSpPr>
                <p:nvPr/>
              </p:nvSpPr>
              <p:spPr bwMode="auto">
                <a:xfrm>
                  <a:off x="2538" y="2366"/>
                  <a:ext cx="18" cy="2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37" name="Line 221">
                  <a:extLst>
                    <a:ext uri="{FF2B5EF4-FFF2-40B4-BE49-F238E27FC236}">
                      <a16:creationId xmlns:a16="http://schemas.microsoft.com/office/drawing/2014/main" id="{50A98AD7-A004-4890-832E-5BEA10B8C098}"/>
                    </a:ext>
                  </a:extLst>
                </p:cNvPr>
                <p:cNvSpPr>
                  <a:spLocks noChangeShapeType="1"/>
                </p:cNvSpPr>
                <p:nvPr/>
              </p:nvSpPr>
              <p:spPr bwMode="auto">
                <a:xfrm flipH="1">
                  <a:off x="2557" y="2376"/>
                  <a:ext cx="14" cy="1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38" name="Line 220">
                  <a:extLst>
                    <a:ext uri="{FF2B5EF4-FFF2-40B4-BE49-F238E27FC236}">
                      <a16:creationId xmlns:a16="http://schemas.microsoft.com/office/drawing/2014/main" id="{C4A0EDF9-7891-4C95-BB5A-16227222EA03}"/>
                    </a:ext>
                  </a:extLst>
                </p:cNvPr>
                <p:cNvSpPr>
                  <a:spLocks noChangeShapeType="1"/>
                </p:cNvSpPr>
                <p:nvPr/>
              </p:nvSpPr>
              <p:spPr bwMode="auto">
                <a:xfrm flipH="1">
                  <a:off x="2376" y="2392"/>
                  <a:ext cx="95" cy="5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39" name="Line 219">
                  <a:extLst>
                    <a:ext uri="{FF2B5EF4-FFF2-40B4-BE49-F238E27FC236}">
                      <a16:creationId xmlns:a16="http://schemas.microsoft.com/office/drawing/2014/main" id="{ED5FABB3-7436-4FA7-BDA6-A25649685E18}"/>
                    </a:ext>
                  </a:extLst>
                </p:cNvPr>
                <p:cNvSpPr>
                  <a:spLocks noChangeShapeType="1"/>
                </p:cNvSpPr>
                <p:nvPr/>
              </p:nvSpPr>
              <p:spPr bwMode="auto">
                <a:xfrm>
                  <a:off x="2394" y="2391"/>
                  <a:ext cx="95" cy="5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40" name="Line 218">
                  <a:extLst>
                    <a:ext uri="{FF2B5EF4-FFF2-40B4-BE49-F238E27FC236}">
                      <a16:creationId xmlns:a16="http://schemas.microsoft.com/office/drawing/2014/main" id="{DE02CD0B-B996-4D60-9AE4-CD23F41CDEE9}"/>
                    </a:ext>
                  </a:extLst>
                </p:cNvPr>
                <p:cNvSpPr>
                  <a:spLocks noChangeShapeType="1"/>
                </p:cNvSpPr>
                <p:nvPr/>
              </p:nvSpPr>
              <p:spPr bwMode="auto">
                <a:xfrm flipH="1">
                  <a:off x="2357" y="2445"/>
                  <a:ext cx="133" cy="5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41" name="Line 217">
                  <a:extLst>
                    <a:ext uri="{FF2B5EF4-FFF2-40B4-BE49-F238E27FC236}">
                      <a16:creationId xmlns:a16="http://schemas.microsoft.com/office/drawing/2014/main" id="{224E4FC6-886C-43BE-B914-228073B30190}"/>
                    </a:ext>
                  </a:extLst>
                </p:cNvPr>
                <p:cNvSpPr>
                  <a:spLocks noChangeShapeType="1"/>
                </p:cNvSpPr>
                <p:nvPr/>
              </p:nvSpPr>
              <p:spPr bwMode="auto">
                <a:xfrm>
                  <a:off x="2375" y="2446"/>
                  <a:ext cx="130" cy="5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42" name="Line 216">
                  <a:extLst>
                    <a:ext uri="{FF2B5EF4-FFF2-40B4-BE49-F238E27FC236}">
                      <a16:creationId xmlns:a16="http://schemas.microsoft.com/office/drawing/2014/main" id="{D18CCBB5-EE09-42A0-AA94-0B449BF4683D}"/>
                    </a:ext>
                  </a:extLst>
                </p:cNvPr>
                <p:cNvSpPr>
                  <a:spLocks noChangeShapeType="1"/>
                </p:cNvSpPr>
                <p:nvPr/>
              </p:nvSpPr>
              <p:spPr bwMode="auto">
                <a:xfrm flipH="1">
                  <a:off x="2433" y="2502"/>
                  <a:ext cx="74" cy="59"/>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43" name="Line 215">
                  <a:extLst>
                    <a:ext uri="{FF2B5EF4-FFF2-40B4-BE49-F238E27FC236}">
                      <a16:creationId xmlns:a16="http://schemas.microsoft.com/office/drawing/2014/main" id="{6F605A44-1B99-4D26-BFC1-1EBC84F4CC79}"/>
                    </a:ext>
                  </a:extLst>
                </p:cNvPr>
                <p:cNvSpPr>
                  <a:spLocks noChangeShapeType="1"/>
                </p:cNvSpPr>
                <p:nvPr/>
              </p:nvSpPr>
              <p:spPr bwMode="auto">
                <a:xfrm>
                  <a:off x="2360" y="2505"/>
                  <a:ext cx="72" cy="56"/>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44" name="Line 214">
                  <a:extLst>
                    <a:ext uri="{FF2B5EF4-FFF2-40B4-BE49-F238E27FC236}">
                      <a16:creationId xmlns:a16="http://schemas.microsoft.com/office/drawing/2014/main" id="{0BE3076E-7DE3-485A-8F2E-29DA061299E9}"/>
                    </a:ext>
                  </a:extLst>
                </p:cNvPr>
                <p:cNvSpPr>
                  <a:spLocks noChangeShapeType="1"/>
                </p:cNvSpPr>
                <p:nvPr/>
              </p:nvSpPr>
              <p:spPr bwMode="auto">
                <a:xfrm flipH="1">
                  <a:off x="2307" y="2564"/>
                  <a:ext cx="219" cy="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45" name="Line 213">
                  <a:extLst>
                    <a:ext uri="{FF2B5EF4-FFF2-40B4-BE49-F238E27FC236}">
                      <a16:creationId xmlns:a16="http://schemas.microsoft.com/office/drawing/2014/main" id="{B070679B-2796-4E8E-9EBF-9EB67BD18828}"/>
                    </a:ext>
                  </a:extLst>
                </p:cNvPr>
                <p:cNvSpPr>
                  <a:spLocks noChangeShapeType="1"/>
                </p:cNvSpPr>
                <p:nvPr/>
              </p:nvSpPr>
              <p:spPr bwMode="auto">
                <a:xfrm>
                  <a:off x="2337" y="2565"/>
                  <a:ext cx="222" cy="84"/>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grpSp>
          <p:grpSp>
            <p:nvGrpSpPr>
              <p:cNvPr id="444" name="Group 128">
                <a:extLst>
                  <a:ext uri="{FF2B5EF4-FFF2-40B4-BE49-F238E27FC236}">
                    <a16:creationId xmlns:a16="http://schemas.microsoft.com/office/drawing/2014/main" id="{31FF95E4-4CAD-4ECC-8A40-7BA726864A19}"/>
                  </a:ext>
                </a:extLst>
              </p:cNvPr>
              <p:cNvGrpSpPr>
                <a:grpSpLocks/>
              </p:cNvGrpSpPr>
              <p:nvPr/>
            </p:nvGrpSpPr>
            <p:grpSpPr bwMode="auto">
              <a:xfrm>
                <a:off x="5053853" y="3386921"/>
                <a:ext cx="471008" cy="489378"/>
                <a:chOff x="2268" y="2180"/>
                <a:chExt cx="329" cy="471"/>
              </a:xfrm>
            </p:grpSpPr>
            <p:sp>
              <p:nvSpPr>
                <p:cNvPr id="464" name="Freeform 169">
                  <a:extLst>
                    <a:ext uri="{FF2B5EF4-FFF2-40B4-BE49-F238E27FC236}">
                      <a16:creationId xmlns:a16="http://schemas.microsoft.com/office/drawing/2014/main" id="{17B3A872-200E-4867-8339-279332A3B979}"/>
                    </a:ext>
                  </a:extLst>
                </p:cNvPr>
                <p:cNvSpPr>
                  <a:spLocks/>
                </p:cNvSpPr>
                <p:nvPr/>
              </p:nvSpPr>
              <p:spPr bwMode="auto">
                <a:xfrm>
                  <a:off x="2268" y="2180"/>
                  <a:ext cx="329" cy="471"/>
                </a:xfrm>
                <a:custGeom>
                  <a:avLst/>
                  <a:gdLst>
                    <a:gd name="T0" fmla="*/ 2 w 438"/>
                    <a:gd name="T1" fmla="*/ 0 h 626"/>
                    <a:gd name="T2" fmla="*/ 2 w 438"/>
                    <a:gd name="T3" fmla="*/ 0 h 626"/>
                    <a:gd name="T4" fmla="*/ 2 w 438"/>
                    <a:gd name="T5" fmla="*/ 2 h 626"/>
                    <a:gd name="T6" fmla="*/ 2 w 438"/>
                    <a:gd name="T7" fmla="*/ 2 h 626"/>
                    <a:gd name="T8" fmla="*/ 2 w 438"/>
                    <a:gd name="T9" fmla="*/ 2 h 626"/>
                    <a:gd name="T10" fmla="*/ 2 w 438"/>
                    <a:gd name="T11" fmla="*/ 2 h 626"/>
                    <a:gd name="T12" fmla="*/ 2 w 438"/>
                    <a:gd name="T13" fmla="*/ 2 h 626"/>
                    <a:gd name="T14" fmla="*/ 2 w 438"/>
                    <a:gd name="T15" fmla="*/ 2 h 626"/>
                    <a:gd name="T16" fmla="*/ 2 w 438"/>
                    <a:gd name="T17" fmla="*/ 2 h 626"/>
                    <a:gd name="T18" fmla="*/ 2 w 438"/>
                    <a:gd name="T19" fmla="*/ 2 h 626"/>
                    <a:gd name="T20" fmla="*/ 2 w 438"/>
                    <a:gd name="T21" fmla="*/ 2 h 626"/>
                    <a:gd name="T22" fmla="*/ 2 w 438"/>
                    <a:gd name="T23" fmla="*/ 2 h 626"/>
                    <a:gd name="T24" fmla="*/ 2 w 438"/>
                    <a:gd name="T25" fmla="*/ 2 h 626"/>
                    <a:gd name="T26" fmla="*/ 2 w 438"/>
                    <a:gd name="T27" fmla="*/ 2 h 626"/>
                    <a:gd name="T28" fmla="*/ 0 w 438"/>
                    <a:gd name="T29" fmla="*/ 2 h 626"/>
                    <a:gd name="T30" fmla="*/ 2 w 438"/>
                    <a:gd name="T31" fmla="*/ 2 h 626"/>
                    <a:gd name="T32" fmla="*/ 2 w 438"/>
                    <a:gd name="T33" fmla="*/ 2 h 626"/>
                    <a:gd name="T34" fmla="*/ 2 w 438"/>
                    <a:gd name="T35" fmla="*/ 2 h 626"/>
                    <a:gd name="T36" fmla="*/ 2 w 438"/>
                    <a:gd name="T37" fmla="*/ 2 h 626"/>
                    <a:gd name="T38" fmla="*/ 2 w 438"/>
                    <a:gd name="T39" fmla="*/ 2 h 626"/>
                    <a:gd name="T40" fmla="*/ 2 w 438"/>
                    <a:gd name="T41" fmla="*/ 0 h 6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8" h="626">
                      <a:moveTo>
                        <a:pt x="39" y="0"/>
                      </a:moveTo>
                      <a:lnTo>
                        <a:pt x="404" y="0"/>
                      </a:lnTo>
                      <a:lnTo>
                        <a:pt x="275" y="72"/>
                      </a:lnTo>
                      <a:lnTo>
                        <a:pt x="275" y="92"/>
                      </a:lnTo>
                      <a:lnTo>
                        <a:pt x="428" y="146"/>
                      </a:lnTo>
                      <a:lnTo>
                        <a:pt x="275" y="146"/>
                      </a:lnTo>
                      <a:lnTo>
                        <a:pt x="275" y="210"/>
                      </a:lnTo>
                      <a:lnTo>
                        <a:pt x="438" y="279"/>
                      </a:lnTo>
                      <a:lnTo>
                        <a:pt x="273" y="279"/>
                      </a:lnTo>
                      <a:lnTo>
                        <a:pt x="387" y="624"/>
                      </a:lnTo>
                      <a:lnTo>
                        <a:pt x="281" y="584"/>
                      </a:lnTo>
                      <a:lnTo>
                        <a:pt x="159" y="584"/>
                      </a:lnTo>
                      <a:lnTo>
                        <a:pt x="53" y="626"/>
                      </a:lnTo>
                      <a:lnTo>
                        <a:pt x="164" y="281"/>
                      </a:lnTo>
                      <a:lnTo>
                        <a:pt x="0" y="282"/>
                      </a:lnTo>
                      <a:lnTo>
                        <a:pt x="164" y="212"/>
                      </a:lnTo>
                      <a:lnTo>
                        <a:pt x="164" y="146"/>
                      </a:lnTo>
                      <a:lnTo>
                        <a:pt x="9" y="146"/>
                      </a:lnTo>
                      <a:lnTo>
                        <a:pt x="164" y="90"/>
                      </a:lnTo>
                      <a:lnTo>
                        <a:pt x="164" y="71"/>
                      </a:lnTo>
                      <a:lnTo>
                        <a:pt x="39" y="0"/>
                      </a:lnTo>
                      <a:close/>
                    </a:path>
                  </a:pathLst>
                </a:custGeom>
                <a:solidFill>
                  <a:srgbClr val="FFFFFF"/>
                </a:solid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65" name="Line 168">
                  <a:extLst>
                    <a:ext uri="{FF2B5EF4-FFF2-40B4-BE49-F238E27FC236}">
                      <a16:creationId xmlns:a16="http://schemas.microsoft.com/office/drawing/2014/main" id="{9ED7909E-0FBF-4A74-9441-FEDF7013AC9A}"/>
                    </a:ext>
                  </a:extLst>
                </p:cNvPr>
                <p:cNvSpPr>
                  <a:spLocks noChangeShapeType="1"/>
                </p:cNvSpPr>
                <p:nvPr/>
              </p:nvSpPr>
              <p:spPr bwMode="auto">
                <a:xfrm>
                  <a:off x="2391" y="2180"/>
                  <a:ext cx="0" cy="21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66" name="Line 167">
                  <a:extLst>
                    <a:ext uri="{FF2B5EF4-FFF2-40B4-BE49-F238E27FC236}">
                      <a16:creationId xmlns:a16="http://schemas.microsoft.com/office/drawing/2014/main" id="{454115BD-179C-4DAE-A74B-F752127E92B5}"/>
                    </a:ext>
                  </a:extLst>
                </p:cNvPr>
                <p:cNvSpPr>
                  <a:spLocks noChangeShapeType="1"/>
                </p:cNvSpPr>
                <p:nvPr/>
              </p:nvSpPr>
              <p:spPr bwMode="auto">
                <a:xfrm>
                  <a:off x="2474" y="2180"/>
                  <a:ext cx="0" cy="21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67" name="Line 166">
                  <a:extLst>
                    <a:ext uri="{FF2B5EF4-FFF2-40B4-BE49-F238E27FC236}">
                      <a16:creationId xmlns:a16="http://schemas.microsoft.com/office/drawing/2014/main" id="{370EB37D-5076-494E-892F-02A989B6E820}"/>
                    </a:ext>
                  </a:extLst>
                </p:cNvPr>
                <p:cNvSpPr>
                  <a:spLocks noChangeShapeType="1"/>
                </p:cNvSpPr>
                <p:nvPr/>
              </p:nvSpPr>
              <p:spPr bwMode="auto">
                <a:xfrm>
                  <a:off x="2388" y="2234"/>
                  <a:ext cx="87"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68" name="Line 165">
                  <a:extLst>
                    <a:ext uri="{FF2B5EF4-FFF2-40B4-BE49-F238E27FC236}">
                      <a16:creationId xmlns:a16="http://schemas.microsoft.com/office/drawing/2014/main" id="{6BA977E2-D980-4A5F-867A-1108D5310145}"/>
                    </a:ext>
                  </a:extLst>
                </p:cNvPr>
                <p:cNvSpPr>
                  <a:spLocks noChangeShapeType="1"/>
                </p:cNvSpPr>
                <p:nvPr/>
              </p:nvSpPr>
              <p:spPr bwMode="auto">
                <a:xfrm>
                  <a:off x="2388" y="2249"/>
                  <a:ext cx="87"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69" name="Line 164">
                  <a:extLst>
                    <a:ext uri="{FF2B5EF4-FFF2-40B4-BE49-F238E27FC236}">
                      <a16:creationId xmlns:a16="http://schemas.microsoft.com/office/drawing/2014/main" id="{1F6C0817-ACDD-418A-B296-3B3FD01A7D5B}"/>
                    </a:ext>
                  </a:extLst>
                </p:cNvPr>
                <p:cNvSpPr>
                  <a:spLocks noChangeShapeType="1"/>
                </p:cNvSpPr>
                <p:nvPr/>
              </p:nvSpPr>
              <p:spPr bwMode="auto">
                <a:xfrm>
                  <a:off x="2272" y="2290"/>
                  <a:ext cx="311"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70" name="Line 163">
                  <a:extLst>
                    <a:ext uri="{FF2B5EF4-FFF2-40B4-BE49-F238E27FC236}">
                      <a16:creationId xmlns:a16="http://schemas.microsoft.com/office/drawing/2014/main" id="{FA453DDF-726A-42EF-B8EA-09021B79912B}"/>
                    </a:ext>
                  </a:extLst>
                </p:cNvPr>
                <p:cNvSpPr>
                  <a:spLocks noChangeShapeType="1"/>
                </p:cNvSpPr>
                <p:nvPr/>
              </p:nvSpPr>
              <p:spPr bwMode="auto">
                <a:xfrm>
                  <a:off x="2388" y="2340"/>
                  <a:ext cx="87"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71" name="Line 162">
                  <a:extLst>
                    <a:ext uri="{FF2B5EF4-FFF2-40B4-BE49-F238E27FC236}">
                      <a16:creationId xmlns:a16="http://schemas.microsoft.com/office/drawing/2014/main" id="{7A27EDA8-583F-4927-9BEE-755EC62CC38E}"/>
                    </a:ext>
                  </a:extLst>
                </p:cNvPr>
                <p:cNvSpPr>
                  <a:spLocks noChangeShapeType="1"/>
                </p:cNvSpPr>
                <p:nvPr/>
              </p:nvSpPr>
              <p:spPr bwMode="auto">
                <a:xfrm>
                  <a:off x="2390" y="2391"/>
                  <a:ext cx="88"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72" name="Line 161">
                  <a:extLst>
                    <a:ext uri="{FF2B5EF4-FFF2-40B4-BE49-F238E27FC236}">
                      <a16:creationId xmlns:a16="http://schemas.microsoft.com/office/drawing/2014/main" id="{5F1AAA6A-861B-44CD-BAB2-8CD18AAB2271}"/>
                    </a:ext>
                  </a:extLst>
                </p:cNvPr>
                <p:cNvSpPr>
                  <a:spLocks noChangeShapeType="1"/>
                </p:cNvSpPr>
                <p:nvPr/>
              </p:nvSpPr>
              <p:spPr bwMode="auto">
                <a:xfrm>
                  <a:off x="2376" y="2445"/>
                  <a:ext cx="113"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73" name="Line 160">
                  <a:extLst>
                    <a:ext uri="{FF2B5EF4-FFF2-40B4-BE49-F238E27FC236}">
                      <a16:creationId xmlns:a16="http://schemas.microsoft.com/office/drawing/2014/main" id="{8D487B55-FF1C-4BEE-8FBA-C8B9E01476F5}"/>
                    </a:ext>
                  </a:extLst>
                </p:cNvPr>
                <p:cNvSpPr>
                  <a:spLocks noChangeShapeType="1"/>
                </p:cNvSpPr>
                <p:nvPr/>
              </p:nvSpPr>
              <p:spPr bwMode="auto">
                <a:xfrm>
                  <a:off x="2357" y="2502"/>
                  <a:ext cx="150"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74" name="Line 159">
                  <a:extLst>
                    <a:ext uri="{FF2B5EF4-FFF2-40B4-BE49-F238E27FC236}">
                      <a16:creationId xmlns:a16="http://schemas.microsoft.com/office/drawing/2014/main" id="{05983E0A-6A6D-4946-A941-A434A62E006C}"/>
                    </a:ext>
                  </a:extLst>
                </p:cNvPr>
                <p:cNvSpPr>
                  <a:spLocks noChangeShapeType="1"/>
                </p:cNvSpPr>
                <p:nvPr/>
              </p:nvSpPr>
              <p:spPr bwMode="auto">
                <a:xfrm>
                  <a:off x="2339" y="2562"/>
                  <a:ext cx="190"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75" name="Line 158">
                  <a:extLst>
                    <a:ext uri="{FF2B5EF4-FFF2-40B4-BE49-F238E27FC236}">
                      <a16:creationId xmlns:a16="http://schemas.microsoft.com/office/drawing/2014/main" id="{0D3D075C-EF5B-4028-8BEE-A5ADB3981263}"/>
                    </a:ext>
                  </a:extLst>
                </p:cNvPr>
                <p:cNvSpPr>
                  <a:spLocks noChangeShapeType="1"/>
                </p:cNvSpPr>
                <p:nvPr/>
              </p:nvSpPr>
              <p:spPr bwMode="auto">
                <a:xfrm flipH="1">
                  <a:off x="2354" y="2182"/>
                  <a:ext cx="36" cy="3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76" name="Line 157">
                  <a:extLst>
                    <a:ext uri="{FF2B5EF4-FFF2-40B4-BE49-F238E27FC236}">
                      <a16:creationId xmlns:a16="http://schemas.microsoft.com/office/drawing/2014/main" id="{D266C912-4E4B-4B34-8FF8-3D57B741AE0A}"/>
                    </a:ext>
                  </a:extLst>
                </p:cNvPr>
                <p:cNvSpPr>
                  <a:spLocks noChangeShapeType="1"/>
                </p:cNvSpPr>
                <p:nvPr/>
              </p:nvSpPr>
              <p:spPr bwMode="auto">
                <a:xfrm flipH="1">
                  <a:off x="2393" y="2182"/>
                  <a:ext cx="81" cy="5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77" name="Line 156">
                  <a:extLst>
                    <a:ext uri="{FF2B5EF4-FFF2-40B4-BE49-F238E27FC236}">
                      <a16:creationId xmlns:a16="http://schemas.microsoft.com/office/drawing/2014/main" id="{DC0C4C32-1A6B-4AB8-B2C2-90F048B866E5}"/>
                    </a:ext>
                  </a:extLst>
                </p:cNvPr>
                <p:cNvSpPr>
                  <a:spLocks noChangeShapeType="1"/>
                </p:cNvSpPr>
                <p:nvPr/>
              </p:nvSpPr>
              <p:spPr bwMode="auto">
                <a:xfrm>
                  <a:off x="2391" y="2182"/>
                  <a:ext cx="83" cy="5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78" name="Line 155">
                  <a:extLst>
                    <a:ext uri="{FF2B5EF4-FFF2-40B4-BE49-F238E27FC236}">
                      <a16:creationId xmlns:a16="http://schemas.microsoft.com/office/drawing/2014/main" id="{698A731E-AB89-4A9B-A2DF-9EE0E1BD9EA2}"/>
                    </a:ext>
                  </a:extLst>
                </p:cNvPr>
                <p:cNvSpPr>
                  <a:spLocks noChangeShapeType="1"/>
                </p:cNvSpPr>
                <p:nvPr/>
              </p:nvSpPr>
              <p:spPr bwMode="auto">
                <a:xfrm>
                  <a:off x="2475" y="2180"/>
                  <a:ext cx="36" cy="3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79" name="Line 154">
                  <a:extLst>
                    <a:ext uri="{FF2B5EF4-FFF2-40B4-BE49-F238E27FC236}">
                      <a16:creationId xmlns:a16="http://schemas.microsoft.com/office/drawing/2014/main" id="{0C585021-1E51-4007-8B4B-A6AD6D5BF6C0}"/>
                    </a:ext>
                  </a:extLst>
                </p:cNvPr>
                <p:cNvSpPr>
                  <a:spLocks noChangeShapeType="1"/>
                </p:cNvSpPr>
                <p:nvPr/>
              </p:nvSpPr>
              <p:spPr bwMode="auto">
                <a:xfrm flipH="1">
                  <a:off x="2351" y="2251"/>
                  <a:ext cx="39" cy="39"/>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80" name="Line 153">
                  <a:extLst>
                    <a:ext uri="{FF2B5EF4-FFF2-40B4-BE49-F238E27FC236}">
                      <a16:creationId xmlns:a16="http://schemas.microsoft.com/office/drawing/2014/main" id="{4EDE2473-0FE2-4711-8761-F26A5DA887DA}"/>
                    </a:ext>
                  </a:extLst>
                </p:cNvPr>
                <p:cNvSpPr>
                  <a:spLocks noChangeShapeType="1"/>
                </p:cNvSpPr>
                <p:nvPr/>
              </p:nvSpPr>
              <p:spPr bwMode="auto">
                <a:xfrm>
                  <a:off x="2331" y="2267"/>
                  <a:ext cx="18" cy="2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81" name="Line 152">
                  <a:extLst>
                    <a:ext uri="{FF2B5EF4-FFF2-40B4-BE49-F238E27FC236}">
                      <a16:creationId xmlns:a16="http://schemas.microsoft.com/office/drawing/2014/main" id="{651F38E5-5A90-4326-A77E-C1B107EA3A10}"/>
                    </a:ext>
                  </a:extLst>
                </p:cNvPr>
                <p:cNvSpPr>
                  <a:spLocks noChangeShapeType="1"/>
                </p:cNvSpPr>
                <p:nvPr/>
              </p:nvSpPr>
              <p:spPr bwMode="auto">
                <a:xfrm>
                  <a:off x="2477" y="2249"/>
                  <a:ext cx="45" cy="39"/>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82" name="Line 151">
                  <a:extLst>
                    <a:ext uri="{FF2B5EF4-FFF2-40B4-BE49-F238E27FC236}">
                      <a16:creationId xmlns:a16="http://schemas.microsoft.com/office/drawing/2014/main" id="{8D43593A-33E9-4FB5-89F4-D40F7510602B}"/>
                    </a:ext>
                  </a:extLst>
                </p:cNvPr>
                <p:cNvSpPr>
                  <a:spLocks noChangeShapeType="1"/>
                </p:cNvSpPr>
                <p:nvPr/>
              </p:nvSpPr>
              <p:spPr bwMode="auto">
                <a:xfrm flipH="1">
                  <a:off x="2525" y="2270"/>
                  <a:ext cx="9" cy="1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83" name="Line 150">
                  <a:extLst>
                    <a:ext uri="{FF2B5EF4-FFF2-40B4-BE49-F238E27FC236}">
                      <a16:creationId xmlns:a16="http://schemas.microsoft.com/office/drawing/2014/main" id="{632A2CC3-795A-412C-A312-3C9C83D247A3}"/>
                    </a:ext>
                  </a:extLst>
                </p:cNvPr>
                <p:cNvSpPr>
                  <a:spLocks noChangeShapeType="1"/>
                </p:cNvSpPr>
                <p:nvPr/>
              </p:nvSpPr>
              <p:spPr bwMode="auto">
                <a:xfrm>
                  <a:off x="2391" y="2249"/>
                  <a:ext cx="83" cy="4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84" name="Line 149">
                  <a:extLst>
                    <a:ext uri="{FF2B5EF4-FFF2-40B4-BE49-F238E27FC236}">
                      <a16:creationId xmlns:a16="http://schemas.microsoft.com/office/drawing/2014/main" id="{22BA0A26-99EF-4042-AAF5-F0F8587F5A7E}"/>
                    </a:ext>
                  </a:extLst>
                </p:cNvPr>
                <p:cNvSpPr>
                  <a:spLocks noChangeShapeType="1"/>
                </p:cNvSpPr>
                <p:nvPr/>
              </p:nvSpPr>
              <p:spPr bwMode="auto">
                <a:xfrm flipH="1">
                  <a:off x="2390" y="2248"/>
                  <a:ext cx="84" cy="4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85" name="Line 148">
                  <a:extLst>
                    <a:ext uri="{FF2B5EF4-FFF2-40B4-BE49-F238E27FC236}">
                      <a16:creationId xmlns:a16="http://schemas.microsoft.com/office/drawing/2014/main" id="{A594B546-F13E-48A8-AB75-64C4F5A46194}"/>
                    </a:ext>
                  </a:extLst>
                </p:cNvPr>
                <p:cNvSpPr>
                  <a:spLocks noChangeShapeType="1"/>
                </p:cNvSpPr>
                <p:nvPr/>
              </p:nvSpPr>
              <p:spPr bwMode="auto">
                <a:xfrm>
                  <a:off x="2396" y="2291"/>
                  <a:ext cx="75" cy="4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86" name="Line 147">
                  <a:extLst>
                    <a:ext uri="{FF2B5EF4-FFF2-40B4-BE49-F238E27FC236}">
                      <a16:creationId xmlns:a16="http://schemas.microsoft.com/office/drawing/2014/main" id="{DD7F9321-5264-4735-BD93-78889C1F70F0}"/>
                    </a:ext>
                  </a:extLst>
                </p:cNvPr>
                <p:cNvSpPr>
                  <a:spLocks noChangeShapeType="1"/>
                </p:cNvSpPr>
                <p:nvPr/>
              </p:nvSpPr>
              <p:spPr bwMode="auto">
                <a:xfrm flipH="1">
                  <a:off x="2388" y="2291"/>
                  <a:ext cx="84" cy="4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87" name="Line 146">
                  <a:extLst>
                    <a:ext uri="{FF2B5EF4-FFF2-40B4-BE49-F238E27FC236}">
                      <a16:creationId xmlns:a16="http://schemas.microsoft.com/office/drawing/2014/main" id="{7E3A3571-3AA4-40F3-A4E8-C98F26D9AA7D}"/>
                    </a:ext>
                  </a:extLst>
                </p:cNvPr>
                <p:cNvSpPr>
                  <a:spLocks noChangeShapeType="1"/>
                </p:cNvSpPr>
                <p:nvPr/>
              </p:nvSpPr>
              <p:spPr bwMode="auto">
                <a:xfrm flipH="1">
                  <a:off x="2394" y="2341"/>
                  <a:ext cx="77" cy="4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88" name="Line 145">
                  <a:extLst>
                    <a:ext uri="{FF2B5EF4-FFF2-40B4-BE49-F238E27FC236}">
                      <a16:creationId xmlns:a16="http://schemas.microsoft.com/office/drawing/2014/main" id="{E229BF49-F607-4AAB-A985-A85ABF56CE05}"/>
                    </a:ext>
                  </a:extLst>
                </p:cNvPr>
                <p:cNvSpPr>
                  <a:spLocks noChangeShapeType="1"/>
                </p:cNvSpPr>
                <p:nvPr/>
              </p:nvSpPr>
              <p:spPr bwMode="auto">
                <a:xfrm>
                  <a:off x="2393" y="2341"/>
                  <a:ext cx="82" cy="4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89" name="Line 144">
                  <a:extLst>
                    <a:ext uri="{FF2B5EF4-FFF2-40B4-BE49-F238E27FC236}">
                      <a16:creationId xmlns:a16="http://schemas.microsoft.com/office/drawing/2014/main" id="{5FED97C2-C370-4178-AC73-0BD1599AAD28}"/>
                    </a:ext>
                  </a:extLst>
                </p:cNvPr>
                <p:cNvSpPr>
                  <a:spLocks noChangeShapeType="1"/>
                </p:cNvSpPr>
                <p:nvPr/>
              </p:nvSpPr>
              <p:spPr bwMode="auto">
                <a:xfrm>
                  <a:off x="2300" y="2376"/>
                  <a:ext cx="17" cy="1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90" name="Line 143">
                  <a:extLst>
                    <a:ext uri="{FF2B5EF4-FFF2-40B4-BE49-F238E27FC236}">
                      <a16:creationId xmlns:a16="http://schemas.microsoft.com/office/drawing/2014/main" id="{82FF9017-EA48-4028-BD0C-1D91A21315A9}"/>
                    </a:ext>
                  </a:extLst>
                </p:cNvPr>
                <p:cNvSpPr>
                  <a:spLocks noChangeShapeType="1"/>
                </p:cNvSpPr>
                <p:nvPr/>
              </p:nvSpPr>
              <p:spPr bwMode="auto">
                <a:xfrm flipH="1">
                  <a:off x="2315" y="2369"/>
                  <a:ext cx="12" cy="19"/>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91" name="Line 142">
                  <a:extLst>
                    <a:ext uri="{FF2B5EF4-FFF2-40B4-BE49-F238E27FC236}">
                      <a16:creationId xmlns:a16="http://schemas.microsoft.com/office/drawing/2014/main" id="{07068E3D-DA53-4308-917B-6DD4D6F83267}"/>
                    </a:ext>
                  </a:extLst>
                </p:cNvPr>
                <p:cNvSpPr>
                  <a:spLocks noChangeShapeType="1"/>
                </p:cNvSpPr>
                <p:nvPr/>
              </p:nvSpPr>
              <p:spPr bwMode="auto">
                <a:xfrm>
                  <a:off x="2327" y="2368"/>
                  <a:ext cx="18" cy="2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92" name="Line 141">
                  <a:extLst>
                    <a:ext uri="{FF2B5EF4-FFF2-40B4-BE49-F238E27FC236}">
                      <a16:creationId xmlns:a16="http://schemas.microsoft.com/office/drawing/2014/main" id="{2E252A96-6BEA-4758-9DC4-938E31F17BCF}"/>
                    </a:ext>
                  </a:extLst>
                </p:cNvPr>
                <p:cNvSpPr>
                  <a:spLocks noChangeShapeType="1"/>
                </p:cNvSpPr>
                <p:nvPr/>
              </p:nvSpPr>
              <p:spPr bwMode="auto">
                <a:xfrm flipH="1">
                  <a:off x="2345" y="2341"/>
                  <a:ext cx="42" cy="4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93" name="Line 140">
                  <a:extLst>
                    <a:ext uri="{FF2B5EF4-FFF2-40B4-BE49-F238E27FC236}">
                      <a16:creationId xmlns:a16="http://schemas.microsoft.com/office/drawing/2014/main" id="{585F4319-5119-404F-8E1C-C34218F0D437}"/>
                    </a:ext>
                  </a:extLst>
                </p:cNvPr>
                <p:cNvSpPr>
                  <a:spLocks noChangeShapeType="1"/>
                </p:cNvSpPr>
                <p:nvPr/>
              </p:nvSpPr>
              <p:spPr bwMode="auto">
                <a:xfrm>
                  <a:off x="2480" y="2343"/>
                  <a:ext cx="46" cy="4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94" name="Line 139">
                  <a:extLst>
                    <a:ext uri="{FF2B5EF4-FFF2-40B4-BE49-F238E27FC236}">
                      <a16:creationId xmlns:a16="http://schemas.microsoft.com/office/drawing/2014/main" id="{52192F49-56CD-4F44-B550-5FA436BAD7F4}"/>
                    </a:ext>
                  </a:extLst>
                </p:cNvPr>
                <p:cNvSpPr>
                  <a:spLocks noChangeShapeType="1"/>
                </p:cNvSpPr>
                <p:nvPr/>
              </p:nvSpPr>
              <p:spPr bwMode="auto">
                <a:xfrm flipH="1">
                  <a:off x="2526" y="2364"/>
                  <a:ext cx="14" cy="24"/>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95" name="Line 138">
                  <a:extLst>
                    <a:ext uri="{FF2B5EF4-FFF2-40B4-BE49-F238E27FC236}">
                      <a16:creationId xmlns:a16="http://schemas.microsoft.com/office/drawing/2014/main" id="{71EDC047-05C8-40B8-AF05-8414F3515CBE}"/>
                    </a:ext>
                  </a:extLst>
                </p:cNvPr>
                <p:cNvSpPr>
                  <a:spLocks noChangeShapeType="1"/>
                </p:cNvSpPr>
                <p:nvPr/>
              </p:nvSpPr>
              <p:spPr bwMode="auto">
                <a:xfrm>
                  <a:off x="2538" y="2366"/>
                  <a:ext cx="18" cy="2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96" name="Line 137">
                  <a:extLst>
                    <a:ext uri="{FF2B5EF4-FFF2-40B4-BE49-F238E27FC236}">
                      <a16:creationId xmlns:a16="http://schemas.microsoft.com/office/drawing/2014/main" id="{ED7070DC-B3A9-44F4-A891-4413CCBB0228}"/>
                    </a:ext>
                  </a:extLst>
                </p:cNvPr>
                <p:cNvSpPr>
                  <a:spLocks noChangeShapeType="1"/>
                </p:cNvSpPr>
                <p:nvPr/>
              </p:nvSpPr>
              <p:spPr bwMode="auto">
                <a:xfrm flipH="1">
                  <a:off x="2557" y="2376"/>
                  <a:ext cx="14" cy="1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97" name="Line 136">
                  <a:extLst>
                    <a:ext uri="{FF2B5EF4-FFF2-40B4-BE49-F238E27FC236}">
                      <a16:creationId xmlns:a16="http://schemas.microsoft.com/office/drawing/2014/main" id="{F8F62658-5851-4617-ABDC-BB804AE1B2B6}"/>
                    </a:ext>
                  </a:extLst>
                </p:cNvPr>
                <p:cNvSpPr>
                  <a:spLocks noChangeShapeType="1"/>
                </p:cNvSpPr>
                <p:nvPr/>
              </p:nvSpPr>
              <p:spPr bwMode="auto">
                <a:xfrm flipH="1">
                  <a:off x="2376" y="2392"/>
                  <a:ext cx="95" cy="5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98" name="Line 135">
                  <a:extLst>
                    <a:ext uri="{FF2B5EF4-FFF2-40B4-BE49-F238E27FC236}">
                      <a16:creationId xmlns:a16="http://schemas.microsoft.com/office/drawing/2014/main" id="{9FCCE538-E4C6-4F09-8CA3-2EEFE9FD5EB9}"/>
                    </a:ext>
                  </a:extLst>
                </p:cNvPr>
                <p:cNvSpPr>
                  <a:spLocks noChangeShapeType="1"/>
                </p:cNvSpPr>
                <p:nvPr/>
              </p:nvSpPr>
              <p:spPr bwMode="auto">
                <a:xfrm>
                  <a:off x="2394" y="2391"/>
                  <a:ext cx="95" cy="5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99" name="Line 134">
                  <a:extLst>
                    <a:ext uri="{FF2B5EF4-FFF2-40B4-BE49-F238E27FC236}">
                      <a16:creationId xmlns:a16="http://schemas.microsoft.com/office/drawing/2014/main" id="{17C3D6B5-7CEC-48A2-9C61-8F22BDDEBB36}"/>
                    </a:ext>
                  </a:extLst>
                </p:cNvPr>
                <p:cNvSpPr>
                  <a:spLocks noChangeShapeType="1"/>
                </p:cNvSpPr>
                <p:nvPr/>
              </p:nvSpPr>
              <p:spPr bwMode="auto">
                <a:xfrm flipH="1">
                  <a:off x="2357" y="2445"/>
                  <a:ext cx="133" cy="5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00" name="Line 133">
                  <a:extLst>
                    <a:ext uri="{FF2B5EF4-FFF2-40B4-BE49-F238E27FC236}">
                      <a16:creationId xmlns:a16="http://schemas.microsoft.com/office/drawing/2014/main" id="{CEB8C1A4-1DF5-4F4A-BBAC-D4B63EF01430}"/>
                    </a:ext>
                  </a:extLst>
                </p:cNvPr>
                <p:cNvSpPr>
                  <a:spLocks noChangeShapeType="1"/>
                </p:cNvSpPr>
                <p:nvPr/>
              </p:nvSpPr>
              <p:spPr bwMode="auto">
                <a:xfrm>
                  <a:off x="2375" y="2446"/>
                  <a:ext cx="130" cy="5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01" name="Line 132">
                  <a:extLst>
                    <a:ext uri="{FF2B5EF4-FFF2-40B4-BE49-F238E27FC236}">
                      <a16:creationId xmlns:a16="http://schemas.microsoft.com/office/drawing/2014/main" id="{CFECB0C4-E713-4A89-8D4A-91F5A2140257}"/>
                    </a:ext>
                  </a:extLst>
                </p:cNvPr>
                <p:cNvSpPr>
                  <a:spLocks noChangeShapeType="1"/>
                </p:cNvSpPr>
                <p:nvPr/>
              </p:nvSpPr>
              <p:spPr bwMode="auto">
                <a:xfrm flipH="1">
                  <a:off x="2433" y="2502"/>
                  <a:ext cx="74" cy="59"/>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02" name="Line 131">
                  <a:extLst>
                    <a:ext uri="{FF2B5EF4-FFF2-40B4-BE49-F238E27FC236}">
                      <a16:creationId xmlns:a16="http://schemas.microsoft.com/office/drawing/2014/main" id="{D0EDEC5B-1CCC-41B7-8A4A-78634602EBD7}"/>
                    </a:ext>
                  </a:extLst>
                </p:cNvPr>
                <p:cNvSpPr>
                  <a:spLocks noChangeShapeType="1"/>
                </p:cNvSpPr>
                <p:nvPr/>
              </p:nvSpPr>
              <p:spPr bwMode="auto">
                <a:xfrm>
                  <a:off x="2360" y="2505"/>
                  <a:ext cx="72" cy="56"/>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03" name="Line 130">
                  <a:extLst>
                    <a:ext uri="{FF2B5EF4-FFF2-40B4-BE49-F238E27FC236}">
                      <a16:creationId xmlns:a16="http://schemas.microsoft.com/office/drawing/2014/main" id="{744C6D82-0F66-4040-BCAD-B627DA5B468A}"/>
                    </a:ext>
                  </a:extLst>
                </p:cNvPr>
                <p:cNvSpPr>
                  <a:spLocks noChangeShapeType="1"/>
                </p:cNvSpPr>
                <p:nvPr/>
              </p:nvSpPr>
              <p:spPr bwMode="auto">
                <a:xfrm flipH="1">
                  <a:off x="2307" y="2564"/>
                  <a:ext cx="219" cy="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504" name="Line 129">
                  <a:extLst>
                    <a:ext uri="{FF2B5EF4-FFF2-40B4-BE49-F238E27FC236}">
                      <a16:creationId xmlns:a16="http://schemas.microsoft.com/office/drawing/2014/main" id="{8FFEA943-2DBC-48F9-B297-225D3B852E70}"/>
                    </a:ext>
                  </a:extLst>
                </p:cNvPr>
                <p:cNvSpPr>
                  <a:spLocks noChangeShapeType="1"/>
                </p:cNvSpPr>
                <p:nvPr/>
              </p:nvSpPr>
              <p:spPr bwMode="auto">
                <a:xfrm>
                  <a:off x="2337" y="2565"/>
                  <a:ext cx="222" cy="84"/>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grpSp>
          <p:sp>
            <p:nvSpPr>
              <p:cNvPr id="445" name="Oval 127">
                <a:extLst>
                  <a:ext uri="{FF2B5EF4-FFF2-40B4-BE49-F238E27FC236}">
                    <a16:creationId xmlns:a16="http://schemas.microsoft.com/office/drawing/2014/main" id="{3564FF74-13DA-4DB4-A06F-E76797D524C6}"/>
                  </a:ext>
                </a:extLst>
              </p:cNvPr>
              <p:cNvSpPr>
                <a:spLocks noChangeArrowheads="1"/>
              </p:cNvSpPr>
              <p:nvPr/>
            </p:nvSpPr>
            <p:spPr bwMode="auto">
              <a:xfrm>
                <a:off x="3200893" y="2778409"/>
                <a:ext cx="2541482" cy="1074531"/>
              </a:xfrm>
              <a:prstGeom prst="ellipse">
                <a:avLst/>
              </a:prstGeom>
              <a:noFill/>
              <a:ln w="38100">
                <a:solidFill>
                  <a:srgbClr val="969696"/>
                </a:solidFill>
                <a:round/>
                <a:headEnd/>
                <a:tailEnd/>
              </a:ln>
              <a:extLst>
                <a:ext uri="{909E8E84-426E-40DD-AFC4-6F175D3DCCD1}">
                  <a14:hiddenFill xmlns:a14="http://schemas.microsoft.com/office/drawing/2010/main">
                    <a:solidFill>
                      <a:srgbClr val="BBE0E3"/>
                    </a:solidFill>
                  </a14:hiddenFill>
                </a:ext>
              </a:extLst>
            </p:spPr>
            <p:txBody>
              <a:bodyPr wrap="none" lIns="93600" tIns="46800" rIns="93600" bIns="46800" anchor="ct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446" name="Line 125">
                <a:extLst>
                  <a:ext uri="{FF2B5EF4-FFF2-40B4-BE49-F238E27FC236}">
                    <a16:creationId xmlns:a16="http://schemas.microsoft.com/office/drawing/2014/main" id="{29A44F3A-6AAF-48CF-B8B2-48028464FC40}"/>
                  </a:ext>
                </a:extLst>
              </p:cNvPr>
              <p:cNvSpPr>
                <a:spLocks noChangeShapeType="1"/>
              </p:cNvSpPr>
              <p:nvPr/>
            </p:nvSpPr>
            <p:spPr bwMode="auto">
              <a:xfrm>
                <a:off x="2965389" y="3002659"/>
                <a:ext cx="325454" cy="99278"/>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47" name="Line 124">
                <a:extLst>
                  <a:ext uri="{FF2B5EF4-FFF2-40B4-BE49-F238E27FC236}">
                    <a16:creationId xmlns:a16="http://schemas.microsoft.com/office/drawing/2014/main" id="{8FD9FB16-3E1A-4A22-A521-437943C8E630}"/>
                  </a:ext>
                </a:extLst>
              </p:cNvPr>
              <p:cNvSpPr>
                <a:spLocks noChangeShapeType="1"/>
              </p:cNvSpPr>
              <p:nvPr/>
            </p:nvSpPr>
            <p:spPr bwMode="auto">
              <a:xfrm flipV="1">
                <a:off x="5634435" y="2927908"/>
                <a:ext cx="341808" cy="162348"/>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48" name="Line 59">
                <a:extLst>
                  <a:ext uri="{FF2B5EF4-FFF2-40B4-BE49-F238E27FC236}">
                    <a16:creationId xmlns:a16="http://schemas.microsoft.com/office/drawing/2014/main" id="{A4189207-E517-4A6E-A297-B1747E67150C}"/>
                  </a:ext>
                </a:extLst>
              </p:cNvPr>
              <p:cNvSpPr>
                <a:spLocks noChangeShapeType="1"/>
              </p:cNvSpPr>
              <p:nvPr/>
            </p:nvSpPr>
            <p:spPr bwMode="auto">
              <a:xfrm flipV="1">
                <a:off x="2931045" y="3573795"/>
                <a:ext cx="402319" cy="193882"/>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49" name="Line 26">
                <a:extLst>
                  <a:ext uri="{FF2B5EF4-FFF2-40B4-BE49-F238E27FC236}">
                    <a16:creationId xmlns:a16="http://schemas.microsoft.com/office/drawing/2014/main" id="{CDE4C00B-47EA-44E9-AD1A-6AD168E99A27}"/>
                  </a:ext>
                </a:extLst>
              </p:cNvPr>
              <p:cNvSpPr>
                <a:spLocks noChangeShapeType="1"/>
              </p:cNvSpPr>
              <p:nvPr/>
            </p:nvSpPr>
            <p:spPr bwMode="auto">
              <a:xfrm>
                <a:off x="5614810" y="3559780"/>
                <a:ext cx="227327" cy="224250"/>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50" name="Line 24">
                <a:extLst>
                  <a:ext uri="{FF2B5EF4-FFF2-40B4-BE49-F238E27FC236}">
                    <a16:creationId xmlns:a16="http://schemas.microsoft.com/office/drawing/2014/main" id="{8D51B12F-F6F4-4770-847F-EE07F08D32EC}"/>
                  </a:ext>
                </a:extLst>
              </p:cNvPr>
              <p:cNvSpPr>
                <a:spLocks noChangeShapeType="1"/>
              </p:cNvSpPr>
              <p:nvPr/>
            </p:nvSpPr>
            <p:spPr bwMode="auto">
              <a:xfrm>
                <a:off x="5750552" y="3320346"/>
                <a:ext cx="438299" cy="18688"/>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endParaRPr>
              </a:p>
            </p:txBody>
          </p:sp>
          <p:sp>
            <p:nvSpPr>
              <p:cNvPr id="451" name="テキスト ボックス 6">
                <a:extLst>
                  <a:ext uri="{FF2B5EF4-FFF2-40B4-BE49-F238E27FC236}">
                    <a16:creationId xmlns:a16="http://schemas.microsoft.com/office/drawing/2014/main" id="{3F552E2A-3B8B-4C22-94AB-F9A1A66AB45D}"/>
                  </a:ext>
                </a:extLst>
              </p:cNvPr>
              <p:cNvSpPr txBox="1">
                <a:spLocks noChangeArrowheads="1"/>
              </p:cNvSpPr>
              <p:nvPr/>
            </p:nvSpPr>
            <p:spPr bwMode="auto">
              <a:xfrm>
                <a:off x="1856808" y="1725378"/>
                <a:ext cx="1005090" cy="35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24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発電場所</a:t>
                </a:r>
              </a:p>
            </p:txBody>
          </p:sp>
          <p:sp>
            <p:nvSpPr>
              <p:cNvPr id="452" name="テキスト ボックス 6">
                <a:extLst>
                  <a:ext uri="{FF2B5EF4-FFF2-40B4-BE49-F238E27FC236}">
                    <a16:creationId xmlns:a16="http://schemas.microsoft.com/office/drawing/2014/main" id="{6D059194-44D5-4151-BF31-3F08F4838F56}"/>
                  </a:ext>
                </a:extLst>
              </p:cNvPr>
              <p:cNvSpPr txBox="1">
                <a:spLocks noChangeArrowheads="1"/>
              </p:cNvSpPr>
              <p:nvPr/>
            </p:nvSpPr>
            <p:spPr bwMode="auto">
              <a:xfrm>
                <a:off x="6115209" y="1725464"/>
                <a:ext cx="1005090" cy="35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24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需要場所</a:t>
                </a:r>
              </a:p>
            </p:txBody>
          </p:sp>
          <p:sp>
            <p:nvSpPr>
              <p:cNvPr id="453" name="四角形: 角を丸くする 47">
                <a:extLst>
                  <a:ext uri="{FF2B5EF4-FFF2-40B4-BE49-F238E27FC236}">
                    <a16:creationId xmlns:a16="http://schemas.microsoft.com/office/drawing/2014/main" id="{B3C233F6-9857-4A4B-90B5-8B31422786C4}"/>
                  </a:ext>
                </a:extLst>
              </p:cNvPr>
              <p:cNvSpPr/>
              <p:nvPr/>
            </p:nvSpPr>
            <p:spPr bwMode="auto">
              <a:xfrm>
                <a:off x="1578037" y="2558396"/>
                <a:ext cx="1565280" cy="1595107"/>
              </a:xfrm>
              <a:prstGeom prst="roundRect">
                <a:avLst/>
              </a:prstGeom>
              <a:noFill/>
              <a:ln w="12700" cap="flat" cmpd="sng" algn="ctr">
                <a:solidFill>
                  <a:srgbClr val="0070C0"/>
                </a:solidFill>
                <a:prstDash val="dash"/>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FFFFFF"/>
                  </a:solidFill>
                  <a:effectLst/>
                  <a:uLnTx/>
                  <a:uFillTx/>
                  <a:latin typeface="HG丸ｺﾞｼｯｸM-PRO"/>
                  <a:ea typeface="HG丸ｺﾞｼｯｸM-PRO"/>
                  <a:cs typeface="+mn-cs"/>
                </a:endParaRPr>
              </a:p>
            </p:txBody>
          </p:sp>
          <p:sp>
            <p:nvSpPr>
              <p:cNvPr id="454" name="テキスト ボックス 6">
                <a:extLst>
                  <a:ext uri="{FF2B5EF4-FFF2-40B4-BE49-F238E27FC236}">
                    <a16:creationId xmlns:a16="http://schemas.microsoft.com/office/drawing/2014/main" id="{E3D344B4-FB9D-42F5-89CC-68E869EC1FB8}"/>
                  </a:ext>
                </a:extLst>
              </p:cNvPr>
              <p:cNvSpPr txBox="1">
                <a:spLocks noChangeArrowheads="1"/>
              </p:cNvSpPr>
              <p:nvPr/>
            </p:nvSpPr>
            <p:spPr bwMode="auto">
              <a:xfrm>
                <a:off x="1660574" y="2220463"/>
                <a:ext cx="1405670" cy="3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20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発電量調整供給</a:t>
                </a:r>
              </a:p>
            </p:txBody>
          </p:sp>
          <p:sp>
            <p:nvSpPr>
              <p:cNvPr id="455" name="四角形: 角を丸くする 47">
                <a:extLst>
                  <a:ext uri="{FF2B5EF4-FFF2-40B4-BE49-F238E27FC236}">
                    <a16:creationId xmlns:a16="http://schemas.microsoft.com/office/drawing/2014/main" id="{A937380B-7B60-4C4B-BB7A-BF6FEB9A06C6}"/>
                  </a:ext>
                </a:extLst>
              </p:cNvPr>
              <p:cNvSpPr/>
              <p:nvPr/>
            </p:nvSpPr>
            <p:spPr bwMode="auto">
              <a:xfrm>
                <a:off x="5558773" y="2558396"/>
                <a:ext cx="2014324" cy="1597675"/>
              </a:xfrm>
              <a:prstGeom prst="roundRect">
                <a:avLst/>
              </a:prstGeom>
              <a:noFill/>
              <a:ln w="12700" cap="flat" cmpd="sng" algn="ctr">
                <a:solidFill>
                  <a:srgbClr val="E75C00">
                    <a:lumMod val="75000"/>
                  </a:srgbClr>
                </a:solidFill>
                <a:prstDash val="dash"/>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rgbClr val="FFFFFF"/>
                  </a:solidFill>
                  <a:effectLst/>
                  <a:uLnTx/>
                  <a:uFillTx/>
                  <a:latin typeface="HG丸ｺﾞｼｯｸM-PRO"/>
                  <a:ea typeface="HG丸ｺﾞｼｯｸM-PRO"/>
                  <a:cs typeface="+mn-cs"/>
                </a:endParaRPr>
              </a:p>
            </p:txBody>
          </p:sp>
          <p:sp>
            <p:nvSpPr>
              <p:cNvPr id="457" name="正方形/長方形 456">
                <a:extLst>
                  <a:ext uri="{FF2B5EF4-FFF2-40B4-BE49-F238E27FC236}">
                    <a16:creationId xmlns:a16="http://schemas.microsoft.com/office/drawing/2014/main" id="{7E2A7BD8-30A4-4037-9EDC-6A9E9701BD98}"/>
                  </a:ext>
                </a:extLst>
              </p:cNvPr>
              <p:cNvSpPr/>
              <p:nvPr/>
            </p:nvSpPr>
            <p:spPr>
              <a:xfrm>
                <a:off x="3028833" y="3076895"/>
                <a:ext cx="3029214" cy="333442"/>
              </a:xfrm>
              <a:prstGeom prst="rect">
                <a:avLst/>
              </a:prstGeom>
            </p:spPr>
            <p:txBody>
              <a:bodyPr wrap="square">
                <a:spAutoFit/>
              </a:bodyPr>
              <a:lstStyle/>
              <a:p>
                <a:pPr algn="ctr"/>
                <a:r>
                  <a:rPr lang="ja-JP" altLang="en-US" sz="1100" dirty="0">
                    <a:solidFill>
                      <a:srgbClr val="000000"/>
                    </a:solidFill>
                    <a:latin typeface="Meiryo UI" panose="020B0604030504040204" pitchFamily="50" charset="-128"/>
                    <a:ea typeface="Meiryo UI" panose="020B0604030504040204" pitchFamily="50" charset="-128"/>
                  </a:rPr>
                  <a:t>一般送配電事業者が保有する</a:t>
                </a:r>
                <a:endParaRPr lang="en-US" altLang="ja-JP" sz="1100" dirty="0">
                  <a:solidFill>
                    <a:srgbClr val="000000"/>
                  </a:solidFill>
                  <a:latin typeface="Meiryo UI" panose="020B0604030504040204" pitchFamily="50" charset="-128"/>
                  <a:ea typeface="Meiryo UI" panose="020B0604030504040204" pitchFamily="50" charset="-128"/>
                </a:endParaRPr>
              </a:p>
              <a:p>
                <a:pPr algn="ctr"/>
                <a:r>
                  <a:rPr lang="ja-JP" altLang="en-US" sz="1100" dirty="0">
                    <a:solidFill>
                      <a:srgbClr val="000000"/>
                    </a:solidFill>
                    <a:latin typeface="Meiryo UI" panose="020B0604030504040204" pitchFamily="50" charset="-128"/>
                    <a:ea typeface="Meiryo UI" panose="020B0604030504040204" pitchFamily="50" charset="-128"/>
                  </a:rPr>
                  <a:t>送配電ネットワーク</a:t>
                </a:r>
                <a:endParaRPr lang="ja-JP" altLang="en-US" sz="1100" dirty="0">
                  <a:solidFill>
                    <a:srgbClr val="000000"/>
                  </a:solidFill>
                  <a:latin typeface="Times New Roman" panose="02020603050405020304" pitchFamily="18" charset="0"/>
                  <a:ea typeface="ＭＳ ゴシック" panose="020B0609070205080204" pitchFamily="49" charset="-128"/>
                </a:endParaRPr>
              </a:p>
            </p:txBody>
          </p:sp>
          <p:pic>
            <p:nvPicPr>
              <p:cNvPr id="458" name="図 457">
                <a:extLst>
                  <a:ext uri="{FF2B5EF4-FFF2-40B4-BE49-F238E27FC236}">
                    <a16:creationId xmlns:a16="http://schemas.microsoft.com/office/drawing/2014/main" id="{8E2B3B22-851B-417C-8E44-9F4287669B18}"/>
                  </a:ext>
                </a:extLst>
              </p:cNvPr>
              <p:cNvPicPr>
                <a:picLocks noChangeAspect="1"/>
              </p:cNvPicPr>
              <p:nvPr/>
            </p:nvPicPr>
            <p:blipFill rotWithShape="1">
              <a:blip r:embed="rId5"/>
              <a:srcRect b="6842"/>
              <a:stretch/>
            </p:blipFill>
            <p:spPr>
              <a:xfrm>
                <a:off x="3699029" y="1650774"/>
                <a:ext cx="1338040" cy="699257"/>
              </a:xfrm>
              <a:prstGeom prst="rect">
                <a:avLst/>
              </a:prstGeom>
            </p:spPr>
          </p:pic>
          <p:sp>
            <p:nvSpPr>
              <p:cNvPr id="459" name="テキスト ボックス 6">
                <a:extLst>
                  <a:ext uri="{FF2B5EF4-FFF2-40B4-BE49-F238E27FC236}">
                    <a16:creationId xmlns:a16="http://schemas.microsoft.com/office/drawing/2014/main" id="{BA9B600F-FF68-494C-8A55-FCD3241C140B}"/>
                  </a:ext>
                </a:extLst>
              </p:cNvPr>
              <p:cNvSpPr txBox="1">
                <a:spLocks noChangeArrowheads="1"/>
              </p:cNvSpPr>
              <p:nvPr/>
            </p:nvSpPr>
            <p:spPr bwMode="auto">
              <a:xfrm>
                <a:off x="3529142" y="979186"/>
                <a:ext cx="1587752" cy="5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2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一般送配電事業者</a:t>
                </a:r>
                <a:endParaRPr kumimoji="1" lang="en-US" altLang="ja-JP" sz="2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ct val="0"/>
                  </a:spcBef>
                  <a:spcAft>
                    <a:spcPts val="0"/>
                  </a:spcAft>
                  <a:buClrTx/>
                  <a:buSzTx/>
                  <a:buFontTx/>
                  <a:buNone/>
                  <a:tabLst/>
                  <a:defRPr/>
                </a:pPr>
                <a:r>
                  <a:rPr lang="ja-JP" altLang="en-US" sz="2000" kern="0" dirty="0">
                    <a:latin typeface="Meiryo UI" panose="020B0604030504040204" pitchFamily="50" charset="-128"/>
                    <a:ea typeface="Meiryo UI" panose="020B0604030504040204" pitchFamily="50" charset="-128"/>
                  </a:rPr>
                  <a:t>（調整電源）</a:t>
                </a:r>
                <a:endParaRPr kumimoji="1" lang="ja-JP" altLang="en-US" sz="20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460" name="矢印: 折線 459">
                <a:extLst>
                  <a:ext uri="{FF2B5EF4-FFF2-40B4-BE49-F238E27FC236}">
                    <a16:creationId xmlns:a16="http://schemas.microsoft.com/office/drawing/2014/main" id="{3716A016-677B-4A39-8B7F-5E115E5F5251}"/>
                  </a:ext>
                </a:extLst>
              </p:cNvPr>
              <p:cNvSpPr/>
              <p:nvPr/>
            </p:nvSpPr>
            <p:spPr>
              <a:xfrm rot="16200000" flipH="1">
                <a:off x="3172982" y="1753211"/>
                <a:ext cx="349917" cy="851333"/>
              </a:xfrm>
              <a:prstGeom prst="bentArrow">
                <a:avLst>
                  <a:gd name="adj1" fmla="val 25000"/>
                  <a:gd name="adj2" fmla="val 26904"/>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tx1"/>
                  </a:solidFill>
                </a:endParaRPr>
              </a:p>
            </p:txBody>
          </p:sp>
          <p:sp>
            <p:nvSpPr>
              <p:cNvPr id="461" name="テキスト ボックス 6">
                <a:extLst>
                  <a:ext uri="{FF2B5EF4-FFF2-40B4-BE49-F238E27FC236}">
                    <a16:creationId xmlns:a16="http://schemas.microsoft.com/office/drawing/2014/main" id="{474E595B-48A6-4A4E-9CD5-931F001D7745}"/>
                  </a:ext>
                </a:extLst>
              </p:cNvPr>
              <p:cNvSpPr txBox="1">
                <a:spLocks noChangeArrowheads="1"/>
              </p:cNvSpPr>
              <p:nvPr/>
            </p:nvSpPr>
            <p:spPr bwMode="auto">
              <a:xfrm>
                <a:off x="2881465" y="1734965"/>
                <a:ext cx="999401" cy="2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不足分の供給等</a:t>
                </a:r>
              </a:p>
            </p:txBody>
          </p:sp>
          <p:sp>
            <p:nvSpPr>
              <p:cNvPr id="462" name="矢印: 折線 461">
                <a:extLst>
                  <a:ext uri="{FF2B5EF4-FFF2-40B4-BE49-F238E27FC236}">
                    <a16:creationId xmlns:a16="http://schemas.microsoft.com/office/drawing/2014/main" id="{6AD0392B-CDE9-4C83-8933-7E23EC4AE02E}"/>
                  </a:ext>
                </a:extLst>
              </p:cNvPr>
              <p:cNvSpPr/>
              <p:nvPr/>
            </p:nvSpPr>
            <p:spPr>
              <a:xfrm rot="16200000" flipH="1" flipV="1">
                <a:off x="5121880" y="1745243"/>
                <a:ext cx="349917" cy="898105"/>
              </a:xfrm>
              <a:prstGeom prst="bentArrow">
                <a:avLst>
                  <a:gd name="adj1" fmla="val 25000"/>
                  <a:gd name="adj2" fmla="val 26904"/>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tx1"/>
                  </a:solidFill>
                </a:endParaRPr>
              </a:p>
            </p:txBody>
          </p:sp>
          <p:sp>
            <p:nvSpPr>
              <p:cNvPr id="463" name="テキスト ボックス 6">
                <a:extLst>
                  <a:ext uri="{FF2B5EF4-FFF2-40B4-BE49-F238E27FC236}">
                    <a16:creationId xmlns:a16="http://schemas.microsoft.com/office/drawing/2014/main" id="{4DB079D2-B826-4219-AD8C-0C8014577A13}"/>
                  </a:ext>
                </a:extLst>
              </p:cNvPr>
              <p:cNvSpPr txBox="1">
                <a:spLocks noChangeArrowheads="1"/>
              </p:cNvSpPr>
              <p:nvPr/>
            </p:nvSpPr>
            <p:spPr bwMode="auto">
              <a:xfrm>
                <a:off x="4788225" y="1746384"/>
                <a:ext cx="999401" cy="2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不足分の供給等</a:t>
                </a:r>
              </a:p>
            </p:txBody>
          </p:sp>
        </p:grpSp>
      </p:grpSp>
      <p:sp>
        <p:nvSpPr>
          <p:cNvPr id="591" name="正方形/長方形 590">
            <a:extLst>
              <a:ext uri="{FF2B5EF4-FFF2-40B4-BE49-F238E27FC236}">
                <a16:creationId xmlns:a16="http://schemas.microsoft.com/office/drawing/2014/main" id="{99C6E758-5D69-4BDF-A694-6517FFAF2EB8}"/>
              </a:ext>
            </a:extLst>
          </p:cNvPr>
          <p:cNvSpPr/>
          <p:nvPr/>
        </p:nvSpPr>
        <p:spPr>
          <a:xfrm>
            <a:off x="352404" y="5625498"/>
            <a:ext cx="9279276" cy="11196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rgbClr val="FF0000"/>
                </a:solidFill>
                <a:latin typeface="Meiryo UI" panose="020B0604030504040204" pitchFamily="50" charset="-128"/>
                <a:ea typeface="Meiryo UI" panose="020B0604030504040204" pitchFamily="50" charset="-128"/>
              </a:rPr>
              <a:t>「接続供給」、「発電量調整供給」、「</a:t>
            </a:r>
            <a:r>
              <a:rPr lang="zh-TW" altLang="en-US" sz="1600" b="1" dirty="0">
                <a:solidFill>
                  <a:srgbClr val="FF0000"/>
                </a:solidFill>
                <a:latin typeface="Meiryo UI" panose="020B0604030504040204" pitchFamily="50" charset="-128"/>
                <a:ea typeface="Meiryo UI" panose="020B0604030504040204" pitchFamily="50" charset="-128"/>
              </a:rPr>
              <a:t>需要抑制量調整供給</a:t>
            </a:r>
            <a:r>
              <a:rPr lang="ja-JP" altLang="en-US" sz="1600" b="1" dirty="0">
                <a:solidFill>
                  <a:srgbClr val="FF0000"/>
                </a:solidFill>
                <a:latin typeface="Meiryo UI" panose="020B0604030504040204" pitchFamily="50" charset="-128"/>
                <a:ea typeface="Meiryo UI" panose="020B0604030504040204" pitchFamily="50" charset="-128"/>
              </a:rPr>
              <a:t>」等、各種託送供給のご利用には</a:t>
            </a:r>
            <a:r>
              <a:rPr lang="zh-TW" altLang="en-US" sz="1600" b="1" u="sng" dirty="0">
                <a:solidFill>
                  <a:srgbClr val="FF0000"/>
                </a:solidFill>
                <a:latin typeface="Meiryo UI" panose="020B0604030504040204" pitchFamily="50" charset="-128"/>
                <a:ea typeface="Meiryo UI" panose="020B0604030504040204" pitchFamily="50" charset="-128"/>
              </a:rPr>
              <a:t>電力広域的運営推進機関</a:t>
            </a:r>
            <a:r>
              <a:rPr lang="ja-JP" altLang="en-US" sz="1600" b="1" u="sng" dirty="0">
                <a:solidFill>
                  <a:srgbClr val="FF0000"/>
                </a:solidFill>
                <a:latin typeface="Meiryo UI" panose="020B0604030504040204" pitchFamily="50" charset="-128"/>
                <a:ea typeface="Meiryo UI" panose="020B0604030504040204" pitchFamily="50" charset="-128"/>
              </a:rPr>
              <a:t>への各種計画提出が必須となります。</a:t>
            </a:r>
            <a:r>
              <a:rPr lang="ja-JP" altLang="en-US" sz="1600" b="1" dirty="0">
                <a:solidFill>
                  <a:srgbClr val="FF0000"/>
                </a:solidFill>
                <a:latin typeface="Meiryo UI" panose="020B0604030504040204" pitchFamily="50" charset="-128"/>
                <a:ea typeface="Meiryo UI" panose="020B0604030504040204" pitchFamily="50" charset="-128"/>
              </a:rPr>
              <a:t>各種基本契約のお申込み前に、</a:t>
            </a:r>
            <a:r>
              <a:rPr lang="zh-TW" altLang="en-US" sz="1600" b="1" dirty="0">
                <a:solidFill>
                  <a:srgbClr val="FF0000"/>
                </a:solidFill>
                <a:latin typeface="Meiryo UI" panose="020B0604030504040204" pitchFamily="50" charset="-128"/>
                <a:ea typeface="Meiryo UI" panose="020B0604030504040204" pitchFamily="50" charset="-128"/>
              </a:rPr>
              <a:t>電力広域的運営推進機関</a:t>
            </a:r>
            <a:r>
              <a:rPr lang="ja-JP" altLang="en-US" sz="1600" b="1" dirty="0">
                <a:solidFill>
                  <a:srgbClr val="FF0000"/>
                </a:solidFill>
                <a:latin typeface="Meiryo UI" panose="020B0604030504040204" pitchFamily="50" charset="-128"/>
                <a:ea typeface="Meiryo UI" panose="020B0604030504040204" pitchFamily="50" charset="-128"/>
              </a:rPr>
              <a:t>より事業者コードおよび各種マスタのコードを取得いただいた上で</a:t>
            </a:r>
            <a:r>
              <a:rPr lang="ja-JP" altLang="en-US" sz="1600" b="1" u="sng" dirty="0">
                <a:solidFill>
                  <a:srgbClr val="FF0000"/>
                </a:solidFill>
                <a:latin typeface="Meiryo UI" panose="020B0604030504040204" pitchFamily="50" charset="-128"/>
                <a:ea typeface="Meiryo UI" panose="020B0604030504040204" pitchFamily="50" charset="-128"/>
              </a:rPr>
              <a:t>契約開始以降、必ず計画提出いただきますよう、お願いします。</a:t>
            </a:r>
          </a:p>
        </p:txBody>
      </p:sp>
    </p:spTree>
    <p:extLst>
      <p:ext uri="{BB962C8B-B14F-4D97-AF65-F5344CB8AC3E}">
        <p14:creationId xmlns:p14="http://schemas.microsoft.com/office/powerpoint/2010/main" val="96663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BBC8C3-B714-478A-9519-0191CE26B629}"/>
              </a:ext>
            </a:extLst>
          </p:cNvPr>
          <p:cNvSpPr>
            <a:spLocks noGrp="1"/>
          </p:cNvSpPr>
          <p:nvPr>
            <p:ph type="sldNum" sz="quarter" idx="4"/>
          </p:nvPr>
        </p:nvSpPr>
        <p:spPr/>
        <p:txBody>
          <a:bodyPr/>
          <a:lstStyle/>
          <a:p>
            <a:fld id="{CE6A2B22-FBE6-4360-BB9D-4A43BE0059B8}" type="slidenum">
              <a:rPr lang="ja-JP" altLang="en-US" smtClean="0">
                <a:solidFill>
                  <a:prstClr val="black"/>
                </a:solidFill>
              </a:rPr>
              <a:pPr/>
              <a:t>5</a:t>
            </a:fld>
            <a:endParaRPr lang="ja-JP" altLang="en-US" dirty="0">
              <a:solidFill>
                <a:prstClr val="black"/>
              </a:solidFill>
            </a:endParaRPr>
          </a:p>
        </p:txBody>
      </p:sp>
      <p:sp>
        <p:nvSpPr>
          <p:cNvPr id="4" name="テキスト プレースホルダー 1">
            <a:extLst>
              <a:ext uri="{FF2B5EF4-FFF2-40B4-BE49-F238E27FC236}">
                <a16:creationId xmlns:a16="http://schemas.microsoft.com/office/drawing/2014/main" id="{FC265F20-0FAB-47A0-9300-4FC4B4F3FB70}"/>
              </a:ext>
            </a:extLst>
          </p:cNvPr>
          <p:cNvSpPr txBox="1">
            <a:spLocks/>
          </p:cNvSpPr>
          <p:nvPr/>
        </p:nvSpPr>
        <p:spPr>
          <a:xfrm>
            <a:off x="382677" y="205446"/>
            <a:ext cx="9140645" cy="431800"/>
          </a:xfrm>
          <a:prstGeom prst="rect">
            <a:avLst/>
          </a:prstGeom>
        </p:spPr>
        <p:txBody>
          <a:bodyPr anchor="ct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latin typeface="Meiryo UI" panose="020B0604030504040204" pitchFamily="50" charset="-128"/>
                <a:ea typeface="Meiryo UI" panose="020B0604030504040204" pitchFamily="50" charset="-128"/>
              </a:rPr>
              <a:t>４．接続供給契約・発電量調整供給契約のインバランス発生例</a:t>
            </a:r>
          </a:p>
        </p:txBody>
      </p:sp>
      <p:pic>
        <p:nvPicPr>
          <p:cNvPr id="5" name="図 4">
            <a:extLst>
              <a:ext uri="{FF2B5EF4-FFF2-40B4-BE49-F238E27FC236}">
                <a16:creationId xmlns:a16="http://schemas.microsoft.com/office/drawing/2014/main" id="{D8FA507F-0AA9-48CA-9812-CDDCD817B666}"/>
              </a:ext>
            </a:extLst>
          </p:cNvPr>
          <p:cNvPicPr>
            <a:picLocks noChangeAspect="1"/>
          </p:cNvPicPr>
          <p:nvPr/>
        </p:nvPicPr>
        <p:blipFill>
          <a:blip r:embed="rId3"/>
          <a:stretch>
            <a:fillRect/>
          </a:stretch>
        </p:blipFill>
        <p:spPr>
          <a:xfrm>
            <a:off x="3098512" y="4118417"/>
            <a:ext cx="6533168" cy="2719794"/>
          </a:xfrm>
          <a:prstGeom prst="rect">
            <a:avLst/>
          </a:prstGeom>
        </p:spPr>
      </p:pic>
      <p:sp>
        <p:nvSpPr>
          <p:cNvPr id="6" name="テキスト ボックス 135">
            <a:extLst>
              <a:ext uri="{FF2B5EF4-FFF2-40B4-BE49-F238E27FC236}">
                <a16:creationId xmlns:a16="http://schemas.microsoft.com/office/drawing/2014/main" id="{F89272A3-756A-4DC5-B67F-92955AD56B01}"/>
              </a:ext>
            </a:extLst>
          </p:cNvPr>
          <p:cNvSpPr txBox="1">
            <a:spLocks noChangeArrowheads="1"/>
          </p:cNvSpPr>
          <p:nvPr/>
        </p:nvSpPr>
        <p:spPr bwMode="auto">
          <a:xfrm>
            <a:off x="8376821" y="5142643"/>
            <a:ext cx="1244208" cy="3950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100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の電気使用</a:t>
            </a:r>
          </a:p>
        </p:txBody>
      </p:sp>
      <p:sp>
        <p:nvSpPr>
          <p:cNvPr id="7" name="テキスト ボックス 135">
            <a:extLst>
              <a:ext uri="{FF2B5EF4-FFF2-40B4-BE49-F238E27FC236}">
                <a16:creationId xmlns:a16="http://schemas.microsoft.com/office/drawing/2014/main" id="{66246300-B8CB-4230-B939-0393CACD36C8}"/>
              </a:ext>
            </a:extLst>
          </p:cNvPr>
          <p:cNvSpPr txBox="1">
            <a:spLocks noChangeArrowheads="1"/>
          </p:cNvSpPr>
          <p:nvPr/>
        </p:nvSpPr>
        <p:spPr bwMode="auto">
          <a:xfrm>
            <a:off x="3232555" y="5155236"/>
            <a:ext cx="1080734" cy="3950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80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の発電</a:t>
            </a:r>
          </a:p>
        </p:txBody>
      </p:sp>
      <p:sp>
        <p:nvSpPr>
          <p:cNvPr id="8" name="テキスト ボックス 135">
            <a:extLst>
              <a:ext uri="{FF2B5EF4-FFF2-40B4-BE49-F238E27FC236}">
                <a16:creationId xmlns:a16="http://schemas.microsoft.com/office/drawing/2014/main" id="{F475CF55-FA6F-4994-B94C-7464BFEC8B82}"/>
              </a:ext>
            </a:extLst>
          </p:cNvPr>
          <p:cNvSpPr txBox="1">
            <a:spLocks noChangeArrowheads="1"/>
          </p:cNvSpPr>
          <p:nvPr/>
        </p:nvSpPr>
        <p:spPr bwMode="auto">
          <a:xfrm>
            <a:off x="4441606" y="4236956"/>
            <a:ext cx="1331909" cy="3950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en-US" altLang="ja-JP" sz="1400" dirty="0">
                <a:solidFill>
                  <a:srgbClr val="0070C0"/>
                </a:solidFill>
                <a:latin typeface="Meiryo UI" panose="020B0604030504040204" pitchFamily="50" charset="-128"/>
                <a:ea typeface="Meiryo UI" panose="020B0604030504040204" pitchFamily="50" charset="-128"/>
              </a:rPr>
              <a:t>20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の不足分供給</a:t>
            </a:r>
          </a:p>
        </p:txBody>
      </p:sp>
      <p:grpSp>
        <p:nvGrpSpPr>
          <p:cNvPr id="9" name="グループ化 8">
            <a:extLst>
              <a:ext uri="{FF2B5EF4-FFF2-40B4-BE49-F238E27FC236}">
                <a16:creationId xmlns:a16="http://schemas.microsoft.com/office/drawing/2014/main" id="{1FE67B49-5B5A-4B6C-A5AB-6FA07541750E}"/>
              </a:ext>
            </a:extLst>
          </p:cNvPr>
          <p:cNvGrpSpPr/>
          <p:nvPr/>
        </p:nvGrpSpPr>
        <p:grpSpPr>
          <a:xfrm>
            <a:off x="410075" y="4173493"/>
            <a:ext cx="2824958" cy="2827283"/>
            <a:chOff x="82071" y="3702863"/>
            <a:chExt cx="3074354" cy="2989659"/>
          </a:xfrm>
        </p:grpSpPr>
        <p:grpSp>
          <p:nvGrpSpPr>
            <p:cNvPr id="10" name="グループ化 9">
              <a:extLst>
                <a:ext uri="{FF2B5EF4-FFF2-40B4-BE49-F238E27FC236}">
                  <a16:creationId xmlns:a16="http://schemas.microsoft.com/office/drawing/2014/main" id="{8DB07D41-08C4-4847-84B0-36B61FE9FD92}"/>
                </a:ext>
              </a:extLst>
            </p:cNvPr>
            <p:cNvGrpSpPr/>
            <p:nvPr/>
          </p:nvGrpSpPr>
          <p:grpSpPr>
            <a:xfrm>
              <a:off x="107010" y="4351600"/>
              <a:ext cx="2663902" cy="501560"/>
              <a:chOff x="107010" y="4618672"/>
              <a:chExt cx="2663902" cy="501560"/>
            </a:xfrm>
          </p:grpSpPr>
          <p:sp>
            <p:nvSpPr>
              <p:cNvPr id="23" name="テキスト ボックス 135">
                <a:extLst>
                  <a:ext uri="{FF2B5EF4-FFF2-40B4-BE49-F238E27FC236}">
                    <a16:creationId xmlns:a16="http://schemas.microsoft.com/office/drawing/2014/main" id="{EE8C9406-8128-427F-9E3B-C4B47C1ECAB6}"/>
                  </a:ext>
                </a:extLst>
              </p:cNvPr>
              <p:cNvSpPr txBox="1">
                <a:spLocks noChangeArrowheads="1"/>
              </p:cNvSpPr>
              <p:nvPr/>
            </p:nvSpPr>
            <p:spPr bwMode="auto">
              <a:xfrm>
                <a:off x="284303" y="4671998"/>
                <a:ext cx="919162" cy="395098"/>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発電実績</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gn="ctr">
                  <a:buFontTx/>
                  <a:buNone/>
                </a:pPr>
                <a:r>
                  <a:rPr lang="en-US" altLang="ja-JP" sz="1200" dirty="0">
                    <a:solidFill>
                      <a:srgbClr val="FF0000"/>
                    </a:solidFill>
                    <a:latin typeface="Meiryo UI" panose="020B0604030504040204" pitchFamily="50" charset="-128"/>
                    <a:ea typeface="Meiryo UI" panose="020B0604030504040204" pitchFamily="50" charset="-128"/>
                  </a:rPr>
                  <a:t>80</a:t>
                </a:r>
                <a:endParaRPr lang="ja-JP" altLang="en-US" sz="1200" dirty="0">
                  <a:solidFill>
                    <a:srgbClr val="FF0000"/>
                  </a:solidFill>
                  <a:latin typeface="Meiryo UI" panose="020B0604030504040204" pitchFamily="50" charset="-128"/>
                  <a:ea typeface="Meiryo UI" panose="020B0604030504040204" pitchFamily="50" charset="-128"/>
                </a:endParaRPr>
              </a:p>
            </p:txBody>
          </p:sp>
          <p:sp>
            <p:nvSpPr>
              <p:cNvPr id="24" name="テキスト ボックス 136">
                <a:extLst>
                  <a:ext uri="{FF2B5EF4-FFF2-40B4-BE49-F238E27FC236}">
                    <a16:creationId xmlns:a16="http://schemas.microsoft.com/office/drawing/2014/main" id="{9EA259B0-5976-4935-91CE-ADF4CC681BB8}"/>
                  </a:ext>
                </a:extLst>
              </p:cNvPr>
              <p:cNvSpPr txBox="1">
                <a:spLocks noChangeArrowheads="1"/>
              </p:cNvSpPr>
              <p:nvPr/>
            </p:nvSpPr>
            <p:spPr bwMode="auto">
              <a:xfrm>
                <a:off x="1106948" y="4642511"/>
                <a:ext cx="539750" cy="4777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a:t>
                </a:r>
              </a:p>
            </p:txBody>
          </p:sp>
          <p:sp>
            <p:nvSpPr>
              <p:cNvPr id="25" name="テキスト ボックス 135">
                <a:extLst>
                  <a:ext uri="{FF2B5EF4-FFF2-40B4-BE49-F238E27FC236}">
                    <a16:creationId xmlns:a16="http://schemas.microsoft.com/office/drawing/2014/main" id="{5632418F-559B-4B5A-8189-014D3995ECC9}"/>
                  </a:ext>
                </a:extLst>
              </p:cNvPr>
              <p:cNvSpPr txBox="1">
                <a:spLocks noChangeArrowheads="1"/>
              </p:cNvSpPr>
              <p:nvPr/>
            </p:nvSpPr>
            <p:spPr bwMode="auto">
              <a:xfrm>
                <a:off x="1703298" y="4685273"/>
                <a:ext cx="919162" cy="395098"/>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発電計画</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gn="ctr">
                  <a:buFontTx/>
                  <a:buNone/>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100</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6" name="角丸四角形 94">
                <a:extLst>
                  <a:ext uri="{FF2B5EF4-FFF2-40B4-BE49-F238E27FC236}">
                    <a16:creationId xmlns:a16="http://schemas.microsoft.com/office/drawing/2014/main" id="{0B04EFD5-2C37-4BFD-9CEB-1A871675FFA7}"/>
                  </a:ext>
                </a:extLst>
              </p:cNvPr>
              <p:cNvSpPr/>
              <p:nvPr/>
            </p:nvSpPr>
            <p:spPr>
              <a:xfrm>
                <a:off x="107010" y="4618672"/>
                <a:ext cx="2663902" cy="496465"/>
              </a:xfrm>
              <a:prstGeom prst="round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2BEB0527-1EDA-421E-9F51-DD502209A4A4}"/>
                </a:ext>
              </a:extLst>
            </p:cNvPr>
            <p:cNvGrpSpPr/>
            <p:nvPr/>
          </p:nvGrpSpPr>
          <p:grpSpPr>
            <a:xfrm>
              <a:off x="107010" y="5234708"/>
              <a:ext cx="2663902" cy="1103959"/>
              <a:chOff x="107010" y="5299444"/>
              <a:chExt cx="2663902" cy="1103959"/>
            </a:xfrm>
          </p:grpSpPr>
          <p:sp>
            <p:nvSpPr>
              <p:cNvPr id="22" name="角丸四角形 90">
                <a:extLst>
                  <a:ext uri="{FF2B5EF4-FFF2-40B4-BE49-F238E27FC236}">
                    <a16:creationId xmlns:a16="http://schemas.microsoft.com/office/drawing/2014/main" id="{39184436-D3F9-4A54-A5FA-048F27434615}"/>
                  </a:ext>
                </a:extLst>
              </p:cNvPr>
              <p:cNvSpPr/>
              <p:nvPr/>
            </p:nvSpPr>
            <p:spPr>
              <a:xfrm>
                <a:off x="107010" y="5299444"/>
                <a:ext cx="2663902" cy="1103959"/>
              </a:xfrm>
              <a:prstGeom prst="roundRect">
                <a:avLst/>
              </a:prstGeom>
              <a:solidFill>
                <a:schemeClr val="bg1"/>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37">
                <a:extLst>
                  <a:ext uri="{FF2B5EF4-FFF2-40B4-BE49-F238E27FC236}">
                    <a16:creationId xmlns:a16="http://schemas.microsoft.com/office/drawing/2014/main" id="{3344D647-B2DF-45DF-BB13-7ADC09A6BF97}"/>
                  </a:ext>
                </a:extLst>
              </p:cNvPr>
              <p:cNvSpPr txBox="1">
                <a:spLocks noChangeArrowheads="1"/>
              </p:cNvSpPr>
              <p:nvPr/>
            </p:nvSpPr>
            <p:spPr bwMode="auto">
              <a:xfrm>
                <a:off x="284303" y="5943124"/>
                <a:ext cx="919163" cy="39600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補給分</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gn="ctr">
                  <a:buFontTx/>
                  <a:buNone/>
                </a:pPr>
                <a:r>
                  <a:rPr lang="en-US" altLang="ja-JP" sz="1200" dirty="0">
                    <a:solidFill>
                      <a:srgbClr val="0070C0"/>
                    </a:solidFill>
                    <a:latin typeface="Meiryo UI" panose="020B0604030504040204" pitchFamily="50" charset="-128"/>
                    <a:ea typeface="Meiryo UI" panose="020B0604030504040204" pitchFamily="50" charset="-128"/>
                  </a:rPr>
                  <a:t>20</a:t>
                </a:r>
                <a:endParaRPr lang="ja-JP" altLang="en-US" sz="1200" dirty="0">
                  <a:solidFill>
                    <a:srgbClr val="0070C0"/>
                  </a:solidFill>
                  <a:latin typeface="Meiryo UI" panose="020B0604030504040204" pitchFamily="50" charset="-128"/>
                  <a:ea typeface="Meiryo UI" panose="020B0604030504040204" pitchFamily="50" charset="-128"/>
                </a:endParaRPr>
              </a:p>
            </p:txBody>
          </p:sp>
          <p:sp>
            <p:nvSpPr>
              <p:cNvPr id="18" name="テキスト ボックス 135">
                <a:extLst>
                  <a:ext uri="{FF2B5EF4-FFF2-40B4-BE49-F238E27FC236}">
                    <a16:creationId xmlns:a16="http://schemas.microsoft.com/office/drawing/2014/main" id="{FAEC443C-5136-424D-BBDA-8EB94DF433DC}"/>
                  </a:ext>
                </a:extLst>
              </p:cNvPr>
              <p:cNvSpPr txBox="1">
                <a:spLocks noChangeArrowheads="1"/>
              </p:cNvSpPr>
              <p:nvPr/>
            </p:nvSpPr>
            <p:spPr bwMode="auto">
              <a:xfrm>
                <a:off x="284303" y="5348613"/>
                <a:ext cx="919162" cy="39600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発電実績</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gn="ctr">
                  <a:buFontTx/>
                  <a:buNone/>
                </a:pPr>
                <a:r>
                  <a:rPr lang="en-US" altLang="ja-JP" sz="1200" dirty="0">
                    <a:solidFill>
                      <a:srgbClr val="FF0000"/>
                    </a:solidFill>
                    <a:latin typeface="Meiryo UI" panose="020B0604030504040204" pitchFamily="50" charset="-128"/>
                    <a:ea typeface="Meiryo UI" panose="020B0604030504040204" pitchFamily="50" charset="-128"/>
                  </a:rPr>
                  <a:t>80</a:t>
                </a:r>
                <a:endParaRPr lang="ja-JP" altLang="en-US" sz="1200" dirty="0">
                  <a:solidFill>
                    <a:srgbClr val="FF0000"/>
                  </a:solidFill>
                  <a:latin typeface="Meiryo UI" panose="020B0604030504040204" pitchFamily="50" charset="-128"/>
                  <a:ea typeface="Meiryo UI" panose="020B0604030504040204" pitchFamily="50" charset="-128"/>
                </a:endParaRPr>
              </a:p>
            </p:txBody>
          </p:sp>
          <p:sp>
            <p:nvSpPr>
              <p:cNvPr id="19" name="テキスト ボックス 136">
                <a:extLst>
                  <a:ext uri="{FF2B5EF4-FFF2-40B4-BE49-F238E27FC236}">
                    <a16:creationId xmlns:a16="http://schemas.microsoft.com/office/drawing/2014/main" id="{FCB8BFCC-D743-4B10-B76C-45C56D4E02CC}"/>
                  </a:ext>
                </a:extLst>
              </p:cNvPr>
              <p:cNvSpPr txBox="1">
                <a:spLocks noChangeArrowheads="1"/>
              </p:cNvSpPr>
              <p:nvPr/>
            </p:nvSpPr>
            <p:spPr bwMode="auto">
              <a:xfrm>
                <a:off x="474009" y="5703541"/>
                <a:ext cx="539750" cy="23698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p>
            </p:txBody>
          </p:sp>
          <p:sp>
            <p:nvSpPr>
              <p:cNvPr id="20" name="テキスト ボックス 136">
                <a:extLst>
                  <a:ext uri="{FF2B5EF4-FFF2-40B4-BE49-F238E27FC236}">
                    <a16:creationId xmlns:a16="http://schemas.microsoft.com/office/drawing/2014/main" id="{CAAF9245-E4F3-4496-B6F7-4EB3485652D2}"/>
                  </a:ext>
                </a:extLst>
              </p:cNvPr>
              <p:cNvSpPr txBox="1">
                <a:spLocks noChangeArrowheads="1"/>
              </p:cNvSpPr>
              <p:nvPr/>
            </p:nvSpPr>
            <p:spPr bwMode="auto">
              <a:xfrm>
                <a:off x="1191076" y="5651226"/>
                <a:ext cx="539750" cy="4777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a:t>
                </a:r>
              </a:p>
            </p:txBody>
          </p:sp>
          <p:sp>
            <p:nvSpPr>
              <p:cNvPr id="21" name="テキスト ボックス 135">
                <a:extLst>
                  <a:ext uri="{FF2B5EF4-FFF2-40B4-BE49-F238E27FC236}">
                    <a16:creationId xmlns:a16="http://schemas.microsoft.com/office/drawing/2014/main" id="{A0B9D234-2F72-492F-9AFD-E6C099BC5F06}"/>
                  </a:ext>
                </a:extLst>
              </p:cNvPr>
              <p:cNvSpPr txBox="1">
                <a:spLocks noChangeArrowheads="1"/>
              </p:cNvSpPr>
              <p:nvPr/>
            </p:nvSpPr>
            <p:spPr bwMode="auto">
              <a:xfrm>
                <a:off x="1703298" y="5358093"/>
                <a:ext cx="919162" cy="98975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発電計画</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gn="ctr">
                  <a:buFontTx/>
                  <a:buNone/>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100</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
          <p:nvSpPr>
            <p:cNvPr id="12" name="下矢印 57">
              <a:extLst>
                <a:ext uri="{FF2B5EF4-FFF2-40B4-BE49-F238E27FC236}">
                  <a16:creationId xmlns:a16="http://schemas.microsoft.com/office/drawing/2014/main" id="{F7A1918E-CD31-4BC9-A153-A1684E343C1D}"/>
                </a:ext>
              </a:extLst>
            </p:cNvPr>
            <p:cNvSpPr/>
            <p:nvPr/>
          </p:nvSpPr>
          <p:spPr>
            <a:xfrm>
              <a:off x="1217344" y="4887423"/>
              <a:ext cx="443233" cy="3147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3AF90CC-DD0A-4FCD-9D6F-44FE86EA81B3}"/>
                </a:ext>
              </a:extLst>
            </p:cNvPr>
            <p:cNvSpPr/>
            <p:nvPr/>
          </p:nvSpPr>
          <p:spPr>
            <a:xfrm>
              <a:off x="82071" y="6196538"/>
              <a:ext cx="3074354" cy="49598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ctr">
              <a:noAutofit/>
            </a:bodyPr>
            <a:lstStyle/>
            <a:p>
              <a:pPr>
                <a:defRPr/>
              </a:pPr>
              <a:r>
                <a:rPr lang="en-US" altLang="ja-JP" sz="1100" dirty="0">
                  <a:solidFill>
                    <a:srgbClr val="FF0000"/>
                  </a:solidFill>
                  <a:latin typeface="Meiryo UI" panose="020B0604030504040204" pitchFamily="50" charset="-128"/>
                  <a:ea typeface="Meiryo UI" panose="020B0604030504040204" pitchFamily="50" charset="-128"/>
                </a:rPr>
                <a:t>TSO</a:t>
              </a:r>
              <a:r>
                <a:rPr lang="ja-JP" altLang="en-US" sz="1100" dirty="0">
                  <a:solidFill>
                    <a:srgbClr val="FF0000"/>
                  </a:solidFill>
                  <a:latin typeface="Meiryo UI" panose="020B0604030504040204" pitchFamily="50" charset="-128"/>
                  <a:ea typeface="Meiryo UI" panose="020B0604030504040204" pitchFamily="50" charset="-128"/>
                </a:rPr>
                <a:t>が不足分</a:t>
              </a:r>
              <a:r>
                <a:rPr lang="en-US" altLang="ja-JP" sz="1100" dirty="0">
                  <a:solidFill>
                    <a:srgbClr val="FF0000"/>
                  </a:solidFill>
                  <a:latin typeface="Meiryo UI" panose="020B0604030504040204" pitchFamily="50" charset="-128"/>
                  <a:ea typeface="Meiryo UI" panose="020B0604030504040204" pitchFamily="50" charset="-128"/>
                </a:rPr>
                <a:t>20</a:t>
              </a:r>
              <a:r>
                <a:rPr lang="ja-JP" altLang="en-US" sz="1100" dirty="0">
                  <a:solidFill>
                    <a:srgbClr val="FF0000"/>
                  </a:solidFill>
                  <a:latin typeface="Meiryo UI" panose="020B0604030504040204" pitchFamily="50" charset="-128"/>
                  <a:ea typeface="Meiryo UI" panose="020B0604030504040204" pitchFamily="50" charset="-128"/>
                </a:rPr>
                <a:t>をインバランスとして補給</a:t>
              </a:r>
              <a:endParaRPr lang="en-US" altLang="ja-JP" sz="1100" dirty="0">
                <a:solidFill>
                  <a:srgbClr val="FF0000"/>
                </a:solidFill>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69CA31DA-EA96-440D-B672-67DACBDE2601}"/>
                </a:ext>
              </a:extLst>
            </p:cNvPr>
            <p:cNvGrpSpPr/>
            <p:nvPr/>
          </p:nvGrpSpPr>
          <p:grpSpPr>
            <a:xfrm>
              <a:off x="577580" y="3702863"/>
              <a:ext cx="1766742" cy="632080"/>
              <a:chOff x="400115" y="3497029"/>
              <a:chExt cx="1758474" cy="632080"/>
            </a:xfrm>
          </p:grpSpPr>
          <p:pic>
            <p:nvPicPr>
              <p:cNvPr id="15" name="Picture 6" descr="\\512-cdsh\TEPSYS\パワーグリッドソリューション部\991_パワポライブラリ\イラスト\人_人物_ユーザー_アカウント_User.png">
                <a:extLst>
                  <a:ext uri="{FF2B5EF4-FFF2-40B4-BE49-F238E27FC236}">
                    <a16:creationId xmlns:a16="http://schemas.microsoft.com/office/drawing/2014/main" id="{42A1BBCF-D0E4-47CD-90D7-81F207AFF4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735" y="3497029"/>
                <a:ext cx="382476" cy="38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正方形/長方形 15">
                <a:extLst>
                  <a:ext uri="{FF2B5EF4-FFF2-40B4-BE49-F238E27FC236}">
                    <a16:creationId xmlns:a16="http://schemas.microsoft.com/office/drawing/2014/main" id="{0A3B7179-AB89-49A6-8C29-71B08C481DE0}"/>
                  </a:ext>
                </a:extLst>
              </p:cNvPr>
              <p:cNvSpPr/>
              <p:nvPr/>
            </p:nvSpPr>
            <p:spPr>
              <a:xfrm>
                <a:off x="400115" y="3797671"/>
                <a:ext cx="1758474" cy="3314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a:lnSpc>
                    <a:spcPct val="150000"/>
                  </a:lnSpc>
                  <a:defRPr/>
                </a:pPr>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発電契約者Ａ</a:t>
                </a:r>
                <a:endParaRPr lang="en-US" altLang="ja-JP" sz="1100" b="1" dirty="0">
                  <a:solidFill>
                    <a:schemeClr val="tx1"/>
                  </a:solidFill>
                  <a:latin typeface="Meiryo UI" panose="020B0604030504040204" pitchFamily="50" charset="-128"/>
                  <a:ea typeface="Meiryo UI" panose="020B0604030504040204" pitchFamily="50" charset="-128"/>
                </a:endParaRPr>
              </a:p>
            </p:txBody>
          </p:sp>
        </p:grpSp>
      </p:grpSp>
      <p:sp>
        <p:nvSpPr>
          <p:cNvPr id="27" name="正方形/長方形 26">
            <a:extLst>
              <a:ext uri="{FF2B5EF4-FFF2-40B4-BE49-F238E27FC236}">
                <a16:creationId xmlns:a16="http://schemas.microsoft.com/office/drawing/2014/main" id="{D8BD0195-37FC-449C-8645-B42B50ED44E0}"/>
              </a:ext>
            </a:extLst>
          </p:cNvPr>
          <p:cNvSpPr/>
          <p:nvPr/>
        </p:nvSpPr>
        <p:spPr>
          <a:xfrm>
            <a:off x="288896" y="664500"/>
            <a:ext cx="9342784" cy="551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Wingdings" panose="05000000000000000000" pitchFamily="2" charset="2"/>
              <a:buChar char="l"/>
              <a:defRPr/>
            </a:pPr>
            <a:r>
              <a:rPr lang="ja-JP" altLang="en-US" sz="1600" dirty="0">
                <a:solidFill>
                  <a:srgbClr val="0070C0"/>
                </a:solidFill>
                <a:latin typeface="Meiryo UI" panose="020B0604030504040204" pitchFamily="50" charset="-128"/>
                <a:ea typeface="Meiryo UI" panose="020B0604030504040204" pitchFamily="50" charset="-128"/>
              </a:rPr>
              <a:t>接続供給契約</a:t>
            </a:r>
            <a:r>
              <a:rPr lang="ja-JP" altLang="en-US" sz="1600" dirty="0">
                <a:solidFill>
                  <a:schemeClr val="tx1"/>
                </a:solidFill>
                <a:latin typeface="Meiryo UI" panose="020B0604030504040204" pitchFamily="50" charset="-128"/>
                <a:ea typeface="Meiryo UI" panose="020B0604030504040204" pitchFamily="50" charset="-128"/>
              </a:rPr>
              <a:t>の余剰インバランス</a:t>
            </a:r>
            <a:endParaRPr lang="en-US" altLang="ja-JP" sz="1600" dirty="0">
              <a:solidFill>
                <a:schemeClr val="tx1"/>
              </a:solidFill>
              <a:latin typeface="Meiryo UI" panose="020B0604030504040204" pitchFamily="50" charset="-128"/>
              <a:ea typeface="Meiryo UI" panose="020B0604030504040204" pitchFamily="50" charset="-128"/>
            </a:endParaRPr>
          </a:p>
          <a:p>
            <a:pPr>
              <a:defRPr/>
            </a:pPr>
            <a:r>
              <a:rPr lang="ja-JP" altLang="en-US" sz="1600" dirty="0">
                <a:solidFill>
                  <a:schemeClr val="tx1"/>
                </a:solidFill>
                <a:latin typeface="Meiryo UI" panose="020B0604030504040204" pitchFamily="50" charset="-128"/>
                <a:ea typeface="Meiryo UI" panose="020B0604030504040204" pitchFamily="50" charset="-128"/>
              </a:rPr>
              <a:t>　　例：小売事業者</a:t>
            </a:r>
            <a:r>
              <a:rPr lang="en-US" altLang="ja-JP" sz="1600" dirty="0">
                <a:solidFill>
                  <a:schemeClr val="tx1"/>
                </a:solidFill>
                <a:latin typeface="Meiryo UI" panose="020B0604030504040204" pitchFamily="50" charset="-128"/>
                <a:ea typeface="Meiryo UI" panose="020B0604030504040204" pitchFamily="50" charset="-128"/>
              </a:rPr>
              <a:t>A</a:t>
            </a:r>
            <a:r>
              <a:rPr lang="ja-JP" altLang="en-US" sz="1600" dirty="0">
                <a:solidFill>
                  <a:schemeClr val="tx1"/>
                </a:solidFill>
                <a:latin typeface="Meiryo UI" panose="020B0604030504040204" pitchFamily="50" charset="-128"/>
                <a:ea typeface="Meiryo UI" panose="020B0604030504040204" pitchFamily="50" charset="-128"/>
              </a:rPr>
              <a:t>が</a:t>
            </a:r>
            <a:r>
              <a:rPr lang="en-US" altLang="ja-JP" sz="1600" dirty="0">
                <a:solidFill>
                  <a:schemeClr val="tx1"/>
                </a:solidFill>
                <a:latin typeface="Meiryo UI" panose="020B0604030504040204" pitchFamily="50" charset="-128"/>
                <a:ea typeface="Meiryo UI" panose="020B0604030504040204" pitchFamily="50" charset="-128"/>
              </a:rPr>
              <a:t>100</a:t>
            </a:r>
            <a:r>
              <a:rPr lang="ja-JP" altLang="en-US" sz="1600" dirty="0">
                <a:solidFill>
                  <a:schemeClr val="tx1"/>
                </a:solidFill>
                <a:latin typeface="Meiryo UI" panose="020B0604030504040204" pitchFamily="50" charset="-128"/>
                <a:ea typeface="Meiryo UI" panose="020B0604030504040204" pitchFamily="50" charset="-128"/>
              </a:rPr>
              <a:t>の需要計画のうち、需要実績が</a:t>
            </a:r>
            <a:r>
              <a:rPr lang="en-US" altLang="ja-JP" sz="1600" dirty="0">
                <a:solidFill>
                  <a:schemeClr val="tx1"/>
                </a:solidFill>
                <a:latin typeface="Meiryo UI" panose="020B0604030504040204" pitchFamily="50" charset="-128"/>
                <a:ea typeface="Meiryo UI" panose="020B0604030504040204" pitchFamily="50" charset="-128"/>
              </a:rPr>
              <a:t>80</a:t>
            </a:r>
            <a:r>
              <a:rPr lang="ja-JP" altLang="en-US" sz="1600" dirty="0">
                <a:solidFill>
                  <a:schemeClr val="tx1"/>
                </a:solidFill>
                <a:latin typeface="Meiryo UI" panose="020B0604030504040204" pitchFamily="50" charset="-128"/>
                <a:ea typeface="Meiryo UI" panose="020B0604030504040204" pitchFamily="50" charset="-128"/>
              </a:rPr>
              <a:t>となった場合</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電気が余るので、</a:t>
            </a:r>
            <a:r>
              <a:rPr lang="en-US" altLang="ja-JP" sz="1600" dirty="0">
                <a:solidFill>
                  <a:schemeClr val="tx1"/>
                </a:solidFill>
                <a:latin typeface="Meiryo UI" panose="020B0604030504040204" pitchFamily="50" charset="-128"/>
                <a:ea typeface="Meiryo UI" panose="020B0604030504040204" pitchFamily="50" charset="-128"/>
              </a:rPr>
              <a:t>TSO</a:t>
            </a:r>
            <a:r>
              <a:rPr lang="ja-JP" altLang="en-US" sz="1600" dirty="0">
                <a:solidFill>
                  <a:schemeClr val="tx1"/>
                </a:solidFill>
                <a:latin typeface="Meiryo UI" panose="020B0604030504040204" pitchFamily="50" charset="-128"/>
                <a:ea typeface="Meiryo UI" panose="020B0604030504040204" pitchFamily="50" charset="-128"/>
              </a:rPr>
              <a:t>が</a:t>
            </a:r>
            <a:r>
              <a:rPr lang="ja-JP" altLang="en-US" sz="1600" b="1" dirty="0">
                <a:solidFill>
                  <a:schemeClr val="tx1"/>
                </a:solidFill>
                <a:latin typeface="Meiryo UI" panose="020B0604030504040204" pitchFamily="50" charset="-128"/>
                <a:ea typeface="Meiryo UI" panose="020B0604030504040204" pitchFamily="50" charset="-128"/>
              </a:rPr>
              <a:t>買取</a:t>
            </a:r>
            <a:r>
              <a:rPr lang="en-US" altLang="ja-JP" sz="1600" dirty="0">
                <a:solidFill>
                  <a:schemeClr val="tx1"/>
                </a:solidFill>
                <a:latin typeface="Meiryo UI" panose="020B0604030504040204" pitchFamily="50" charset="-128"/>
                <a:ea typeface="Meiryo UI" panose="020B0604030504040204" pitchFamily="50" charset="-128"/>
              </a:rPr>
              <a:t>)</a:t>
            </a:r>
          </a:p>
        </p:txBody>
      </p:sp>
      <p:grpSp>
        <p:nvGrpSpPr>
          <p:cNvPr id="28" name="グループ化 27">
            <a:extLst>
              <a:ext uri="{FF2B5EF4-FFF2-40B4-BE49-F238E27FC236}">
                <a16:creationId xmlns:a16="http://schemas.microsoft.com/office/drawing/2014/main" id="{20F12EC4-48B9-41AB-B528-C76C04364EAF}"/>
              </a:ext>
            </a:extLst>
          </p:cNvPr>
          <p:cNvGrpSpPr/>
          <p:nvPr/>
        </p:nvGrpSpPr>
        <p:grpSpPr>
          <a:xfrm>
            <a:off x="7210124" y="1182882"/>
            <a:ext cx="2646151" cy="2451616"/>
            <a:chOff x="-76228" y="3579623"/>
            <a:chExt cx="3391407" cy="3182476"/>
          </a:xfrm>
        </p:grpSpPr>
        <p:grpSp>
          <p:nvGrpSpPr>
            <p:cNvPr id="29" name="グループ化 28">
              <a:extLst>
                <a:ext uri="{FF2B5EF4-FFF2-40B4-BE49-F238E27FC236}">
                  <a16:creationId xmlns:a16="http://schemas.microsoft.com/office/drawing/2014/main" id="{F84DBBC3-7AE4-4EBD-B451-2969996514DB}"/>
                </a:ext>
              </a:extLst>
            </p:cNvPr>
            <p:cNvGrpSpPr/>
            <p:nvPr/>
          </p:nvGrpSpPr>
          <p:grpSpPr>
            <a:xfrm>
              <a:off x="107010" y="4228360"/>
              <a:ext cx="2663902" cy="554472"/>
              <a:chOff x="107010" y="4495432"/>
              <a:chExt cx="2663902" cy="554472"/>
            </a:xfrm>
          </p:grpSpPr>
          <p:sp>
            <p:nvSpPr>
              <p:cNvPr id="41" name="テキスト ボックス 135">
                <a:extLst>
                  <a:ext uri="{FF2B5EF4-FFF2-40B4-BE49-F238E27FC236}">
                    <a16:creationId xmlns:a16="http://schemas.microsoft.com/office/drawing/2014/main" id="{7A8CDBDC-5B95-46BC-AB11-42CC48CC6615}"/>
                  </a:ext>
                </a:extLst>
              </p:cNvPr>
              <p:cNvSpPr txBox="1">
                <a:spLocks noChangeArrowheads="1"/>
              </p:cNvSpPr>
              <p:nvPr/>
            </p:nvSpPr>
            <p:spPr bwMode="auto">
              <a:xfrm>
                <a:off x="284303" y="4548760"/>
                <a:ext cx="919162" cy="395098"/>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需要計画</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gn="ctr">
                  <a:buFontTx/>
                  <a:buNone/>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100</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2" name="テキスト ボックス 136">
                <a:extLst>
                  <a:ext uri="{FF2B5EF4-FFF2-40B4-BE49-F238E27FC236}">
                    <a16:creationId xmlns:a16="http://schemas.microsoft.com/office/drawing/2014/main" id="{900AE37E-F01B-48B1-81AF-C68EB93551A7}"/>
                  </a:ext>
                </a:extLst>
              </p:cNvPr>
              <p:cNvSpPr txBox="1">
                <a:spLocks noChangeArrowheads="1"/>
              </p:cNvSpPr>
              <p:nvPr/>
            </p:nvSpPr>
            <p:spPr bwMode="auto">
              <a:xfrm rot="10800000">
                <a:off x="1225357" y="4741109"/>
                <a:ext cx="509675" cy="3087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a:t>
                </a:r>
              </a:p>
            </p:txBody>
          </p:sp>
          <p:sp>
            <p:nvSpPr>
              <p:cNvPr id="43" name="テキスト ボックス 135">
                <a:extLst>
                  <a:ext uri="{FF2B5EF4-FFF2-40B4-BE49-F238E27FC236}">
                    <a16:creationId xmlns:a16="http://schemas.microsoft.com/office/drawing/2014/main" id="{6993B552-6624-49F8-B012-113B46609AFE}"/>
                  </a:ext>
                </a:extLst>
              </p:cNvPr>
              <p:cNvSpPr txBox="1">
                <a:spLocks noChangeArrowheads="1"/>
              </p:cNvSpPr>
              <p:nvPr/>
            </p:nvSpPr>
            <p:spPr bwMode="auto">
              <a:xfrm>
                <a:off x="1703298" y="4562033"/>
                <a:ext cx="919162" cy="395098"/>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需要実績</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gn="ctr">
                  <a:buFontTx/>
                  <a:buNone/>
                </a:pPr>
                <a:r>
                  <a:rPr lang="en-US" altLang="ja-JP" sz="1200" dirty="0">
                    <a:solidFill>
                      <a:srgbClr val="FF0000"/>
                    </a:solidFill>
                    <a:latin typeface="Meiryo UI" panose="020B0604030504040204" pitchFamily="50" charset="-128"/>
                    <a:ea typeface="Meiryo UI" panose="020B0604030504040204" pitchFamily="50" charset="-128"/>
                  </a:rPr>
                  <a:t>80</a:t>
                </a:r>
                <a:endParaRPr lang="ja-JP" altLang="en-US" sz="1200" dirty="0">
                  <a:solidFill>
                    <a:srgbClr val="FF0000"/>
                  </a:solidFill>
                  <a:latin typeface="Meiryo UI" panose="020B0604030504040204" pitchFamily="50" charset="-128"/>
                  <a:ea typeface="Meiryo UI" panose="020B0604030504040204" pitchFamily="50" charset="-128"/>
                </a:endParaRPr>
              </a:p>
            </p:txBody>
          </p:sp>
          <p:sp>
            <p:nvSpPr>
              <p:cNvPr id="44" name="角丸四角形 34">
                <a:extLst>
                  <a:ext uri="{FF2B5EF4-FFF2-40B4-BE49-F238E27FC236}">
                    <a16:creationId xmlns:a16="http://schemas.microsoft.com/office/drawing/2014/main" id="{CEB5A994-38D4-47DA-BDF0-D9ECF80EEB02}"/>
                  </a:ext>
                </a:extLst>
              </p:cNvPr>
              <p:cNvSpPr/>
              <p:nvPr/>
            </p:nvSpPr>
            <p:spPr>
              <a:xfrm>
                <a:off x="107010" y="4495432"/>
                <a:ext cx="2663902" cy="496465"/>
              </a:xfrm>
              <a:prstGeom prst="round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6E4A8FD4-E6C0-4624-8829-4814F6997F84}"/>
                </a:ext>
              </a:extLst>
            </p:cNvPr>
            <p:cNvGrpSpPr/>
            <p:nvPr/>
          </p:nvGrpSpPr>
          <p:grpSpPr>
            <a:xfrm>
              <a:off x="107010" y="5168347"/>
              <a:ext cx="2663902" cy="1215034"/>
              <a:chOff x="107010" y="5233083"/>
              <a:chExt cx="2663902" cy="1215034"/>
            </a:xfrm>
          </p:grpSpPr>
          <p:sp>
            <p:nvSpPr>
              <p:cNvPr id="36" name="テキスト ボックス 137">
                <a:extLst>
                  <a:ext uri="{FF2B5EF4-FFF2-40B4-BE49-F238E27FC236}">
                    <a16:creationId xmlns:a16="http://schemas.microsoft.com/office/drawing/2014/main" id="{4466BF43-F9FA-4665-AAD0-8444204ECDE9}"/>
                  </a:ext>
                </a:extLst>
              </p:cNvPr>
              <p:cNvSpPr txBox="1">
                <a:spLocks noChangeArrowheads="1"/>
              </p:cNvSpPr>
              <p:nvPr/>
            </p:nvSpPr>
            <p:spPr bwMode="auto">
              <a:xfrm>
                <a:off x="284302" y="5960108"/>
                <a:ext cx="919162" cy="45179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余剰分</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gn="ctr">
                  <a:buFontTx/>
                  <a:buNone/>
                </a:pPr>
                <a:r>
                  <a:rPr lang="ja-JP" altLang="en-US" sz="1200" dirty="0">
                    <a:solidFill>
                      <a:srgbClr val="FF0000"/>
                    </a:solidFill>
                    <a:latin typeface="Meiryo UI" panose="020B0604030504040204" pitchFamily="50" charset="-128"/>
                    <a:ea typeface="Meiryo UI" panose="020B0604030504040204" pitchFamily="50" charset="-128"/>
                  </a:rPr>
                  <a:t>－</a:t>
                </a:r>
                <a:r>
                  <a:rPr lang="en-US" altLang="ja-JP" sz="1200" dirty="0">
                    <a:solidFill>
                      <a:srgbClr val="FF0000"/>
                    </a:solidFill>
                    <a:latin typeface="Meiryo UI" panose="020B0604030504040204" pitchFamily="50" charset="-128"/>
                    <a:ea typeface="Meiryo UI" panose="020B0604030504040204" pitchFamily="50" charset="-128"/>
                  </a:rPr>
                  <a:t>20</a:t>
                </a:r>
                <a:endParaRPr lang="ja-JP" altLang="en-US" sz="1200" dirty="0">
                  <a:solidFill>
                    <a:srgbClr val="FF0000"/>
                  </a:solidFill>
                  <a:latin typeface="Meiryo UI" panose="020B0604030504040204" pitchFamily="50" charset="-128"/>
                  <a:ea typeface="Meiryo UI" panose="020B0604030504040204" pitchFamily="50" charset="-128"/>
                </a:endParaRPr>
              </a:p>
            </p:txBody>
          </p:sp>
          <p:sp>
            <p:nvSpPr>
              <p:cNvPr id="37" name="テキスト ボックス 135">
                <a:extLst>
                  <a:ext uri="{FF2B5EF4-FFF2-40B4-BE49-F238E27FC236}">
                    <a16:creationId xmlns:a16="http://schemas.microsoft.com/office/drawing/2014/main" id="{92C9ADD3-EF29-4DE4-8147-54CDCAFE52D9}"/>
                  </a:ext>
                </a:extLst>
              </p:cNvPr>
              <p:cNvSpPr txBox="1">
                <a:spLocks noChangeArrowheads="1"/>
              </p:cNvSpPr>
              <p:nvPr/>
            </p:nvSpPr>
            <p:spPr bwMode="auto">
              <a:xfrm>
                <a:off x="284302" y="5277938"/>
                <a:ext cx="919161" cy="45179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需要計画</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gn="ctr">
                  <a:buFontTx/>
                  <a:buNone/>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100</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8" name="テキスト ボックス 136">
                <a:extLst>
                  <a:ext uri="{FF2B5EF4-FFF2-40B4-BE49-F238E27FC236}">
                    <a16:creationId xmlns:a16="http://schemas.microsoft.com/office/drawing/2014/main" id="{A03CA02C-E5FB-429D-A6FA-1D6475956993}"/>
                  </a:ext>
                </a:extLst>
              </p:cNvPr>
              <p:cNvSpPr txBox="1">
                <a:spLocks noChangeArrowheads="1"/>
              </p:cNvSpPr>
              <p:nvPr/>
            </p:nvSpPr>
            <p:spPr bwMode="auto">
              <a:xfrm>
                <a:off x="1191074" y="5505449"/>
                <a:ext cx="539750" cy="4777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a:t>
                </a:r>
              </a:p>
            </p:txBody>
          </p:sp>
          <p:sp>
            <p:nvSpPr>
              <p:cNvPr id="39" name="テキスト ボックス 135">
                <a:extLst>
                  <a:ext uri="{FF2B5EF4-FFF2-40B4-BE49-F238E27FC236}">
                    <a16:creationId xmlns:a16="http://schemas.microsoft.com/office/drawing/2014/main" id="{AD8844E6-7A6B-438B-9148-05CB70F9E74A}"/>
                  </a:ext>
                </a:extLst>
              </p:cNvPr>
              <p:cNvSpPr txBox="1">
                <a:spLocks noChangeArrowheads="1"/>
              </p:cNvSpPr>
              <p:nvPr/>
            </p:nvSpPr>
            <p:spPr bwMode="auto">
              <a:xfrm>
                <a:off x="1749485" y="5579221"/>
                <a:ext cx="919162" cy="45179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需要実績</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algn="ctr">
                  <a:buFontTx/>
                  <a:buNone/>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80</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0" name="角丸四角形 82">
                <a:extLst>
                  <a:ext uri="{FF2B5EF4-FFF2-40B4-BE49-F238E27FC236}">
                    <a16:creationId xmlns:a16="http://schemas.microsoft.com/office/drawing/2014/main" id="{095FE554-5E04-4040-AC76-433A5B118AF1}"/>
                  </a:ext>
                </a:extLst>
              </p:cNvPr>
              <p:cNvSpPr/>
              <p:nvPr/>
            </p:nvSpPr>
            <p:spPr>
              <a:xfrm>
                <a:off x="107010" y="5233083"/>
                <a:ext cx="2663902" cy="1215034"/>
              </a:xfrm>
              <a:prstGeom prst="round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下矢印 35">
              <a:extLst>
                <a:ext uri="{FF2B5EF4-FFF2-40B4-BE49-F238E27FC236}">
                  <a16:creationId xmlns:a16="http://schemas.microsoft.com/office/drawing/2014/main" id="{F240B56F-E272-4E70-B212-25918364FF22}"/>
                </a:ext>
              </a:extLst>
            </p:cNvPr>
            <p:cNvSpPr/>
            <p:nvPr/>
          </p:nvSpPr>
          <p:spPr>
            <a:xfrm>
              <a:off x="1203466" y="4791912"/>
              <a:ext cx="527361" cy="35827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53201E11-4C86-4853-A733-F2BB4DDB8FA1}"/>
                </a:ext>
              </a:extLst>
            </p:cNvPr>
            <p:cNvSpPr/>
            <p:nvPr/>
          </p:nvSpPr>
          <p:spPr>
            <a:xfrm>
              <a:off x="-76228" y="6266115"/>
              <a:ext cx="3391407" cy="49598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ctr">
              <a:noAutofit/>
            </a:bodyPr>
            <a:lstStyle/>
            <a:p>
              <a:pPr>
                <a:defRPr/>
              </a:pPr>
              <a:r>
                <a:rPr lang="en-US" altLang="ja-JP" sz="1100" dirty="0">
                  <a:solidFill>
                    <a:srgbClr val="FF0000"/>
                  </a:solidFill>
                  <a:latin typeface="Meiryo UI" panose="020B0604030504040204" pitchFamily="50" charset="-128"/>
                  <a:ea typeface="Meiryo UI" panose="020B0604030504040204" pitchFamily="50" charset="-128"/>
                </a:rPr>
                <a:t>TSO</a:t>
              </a:r>
              <a:r>
                <a:rPr lang="ja-JP" altLang="en-US" sz="1100" dirty="0">
                  <a:solidFill>
                    <a:srgbClr val="FF0000"/>
                  </a:solidFill>
                  <a:latin typeface="Meiryo UI" panose="020B0604030504040204" pitchFamily="50" charset="-128"/>
                  <a:ea typeface="Meiryo UI" panose="020B0604030504040204" pitchFamily="50" charset="-128"/>
                </a:rPr>
                <a:t>が余剰分</a:t>
              </a:r>
              <a:r>
                <a:rPr lang="en-US" altLang="ja-JP" sz="1100" dirty="0">
                  <a:solidFill>
                    <a:srgbClr val="FF0000"/>
                  </a:solidFill>
                  <a:latin typeface="Meiryo UI" panose="020B0604030504040204" pitchFamily="50" charset="-128"/>
                  <a:ea typeface="Meiryo UI" panose="020B0604030504040204" pitchFamily="50" charset="-128"/>
                </a:rPr>
                <a:t>20</a:t>
              </a:r>
              <a:r>
                <a:rPr lang="ja-JP" altLang="en-US" sz="1100" dirty="0">
                  <a:solidFill>
                    <a:srgbClr val="FF0000"/>
                  </a:solidFill>
                  <a:latin typeface="Meiryo UI" panose="020B0604030504040204" pitchFamily="50" charset="-128"/>
                  <a:ea typeface="Meiryo UI" panose="020B0604030504040204" pitchFamily="50" charset="-128"/>
                </a:rPr>
                <a:t>をインバランスとして買取</a:t>
              </a:r>
              <a:endParaRPr lang="en-US" altLang="ja-JP" sz="1100" dirty="0">
                <a:solidFill>
                  <a:srgbClr val="FF0000"/>
                </a:solidFill>
                <a:latin typeface="Meiryo UI" panose="020B0604030504040204" pitchFamily="50" charset="-128"/>
                <a:ea typeface="Meiryo UI" panose="020B0604030504040204" pitchFamily="50" charset="-128"/>
              </a:endParaRPr>
            </a:p>
          </p:txBody>
        </p:sp>
        <p:grpSp>
          <p:nvGrpSpPr>
            <p:cNvPr id="33" name="グループ化 32">
              <a:extLst>
                <a:ext uri="{FF2B5EF4-FFF2-40B4-BE49-F238E27FC236}">
                  <a16:creationId xmlns:a16="http://schemas.microsoft.com/office/drawing/2014/main" id="{2375C1D7-EB3F-432C-9402-7F8D30D399A5}"/>
                </a:ext>
              </a:extLst>
            </p:cNvPr>
            <p:cNvGrpSpPr/>
            <p:nvPr/>
          </p:nvGrpSpPr>
          <p:grpSpPr>
            <a:xfrm>
              <a:off x="577580" y="3579623"/>
              <a:ext cx="1766742" cy="632080"/>
              <a:chOff x="400115" y="3373789"/>
              <a:chExt cx="1758474" cy="632080"/>
            </a:xfrm>
          </p:grpSpPr>
          <p:pic>
            <p:nvPicPr>
              <p:cNvPr id="34" name="Picture 6" descr="\\512-cdsh\TEPSYS\パワーグリッドソリューション部\991_パワポライブラリ\イラスト\人_人物_ユーザー_アカウント_User.png">
                <a:extLst>
                  <a:ext uri="{FF2B5EF4-FFF2-40B4-BE49-F238E27FC236}">
                    <a16:creationId xmlns:a16="http://schemas.microsoft.com/office/drawing/2014/main" id="{838464BC-C9FC-4DC4-863C-C344AAFF39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5736" y="3373789"/>
                <a:ext cx="382476" cy="38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正方形/長方形 34">
                <a:extLst>
                  <a:ext uri="{FF2B5EF4-FFF2-40B4-BE49-F238E27FC236}">
                    <a16:creationId xmlns:a16="http://schemas.microsoft.com/office/drawing/2014/main" id="{2A30F12D-90C9-4323-A1FA-89FC47C7156B}"/>
                  </a:ext>
                </a:extLst>
              </p:cNvPr>
              <p:cNvSpPr/>
              <p:nvPr/>
            </p:nvSpPr>
            <p:spPr>
              <a:xfrm>
                <a:off x="400115" y="3674431"/>
                <a:ext cx="1758474" cy="3314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a:lnSpc>
                    <a:spcPct val="150000"/>
                  </a:lnSpc>
                  <a:defRPr/>
                </a:pPr>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小売電気事業者Ａ</a:t>
                </a:r>
                <a:endParaRPr lang="en-US" altLang="ja-JP" sz="1100" b="1" dirty="0">
                  <a:solidFill>
                    <a:schemeClr val="tx1"/>
                  </a:solidFill>
                  <a:latin typeface="Meiryo UI" panose="020B0604030504040204" pitchFamily="50" charset="-128"/>
                  <a:ea typeface="Meiryo UI" panose="020B0604030504040204" pitchFamily="50" charset="-128"/>
                </a:endParaRPr>
              </a:p>
            </p:txBody>
          </p:sp>
        </p:grpSp>
      </p:grpSp>
      <p:grpSp>
        <p:nvGrpSpPr>
          <p:cNvPr id="45" name="グループ化 44">
            <a:extLst>
              <a:ext uri="{FF2B5EF4-FFF2-40B4-BE49-F238E27FC236}">
                <a16:creationId xmlns:a16="http://schemas.microsoft.com/office/drawing/2014/main" id="{CED5A554-2150-47B1-B218-E0324D18287C}"/>
              </a:ext>
            </a:extLst>
          </p:cNvPr>
          <p:cNvGrpSpPr/>
          <p:nvPr/>
        </p:nvGrpSpPr>
        <p:grpSpPr>
          <a:xfrm>
            <a:off x="283893" y="1200304"/>
            <a:ext cx="6708624" cy="2374131"/>
            <a:chOff x="2943467" y="3579623"/>
            <a:chExt cx="6928591" cy="2790410"/>
          </a:xfrm>
        </p:grpSpPr>
        <p:pic>
          <p:nvPicPr>
            <p:cNvPr id="46" name="図 45">
              <a:extLst>
                <a:ext uri="{FF2B5EF4-FFF2-40B4-BE49-F238E27FC236}">
                  <a16:creationId xmlns:a16="http://schemas.microsoft.com/office/drawing/2014/main" id="{30D833B8-05C7-4B60-A1AE-461D9FC7BCD1}"/>
                </a:ext>
              </a:extLst>
            </p:cNvPr>
            <p:cNvPicPr>
              <a:picLocks noChangeAspect="1"/>
            </p:cNvPicPr>
            <p:nvPr/>
          </p:nvPicPr>
          <p:blipFill>
            <a:blip r:embed="rId6"/>
            <a:stretch>
              <a:fillRect/>
            </a:stretch>
          </p:blipFill>
          <p:spPr>
            <a:xfrm>
              <a:off x="2982107" y="3619884"/>
              <a:ext cx="6889951" cy="2750149"/>
            </a:xfrm>
            <a:prstGeom prst="rect">
              <a:avLst/>
            </a:prstGeom>
            <a:ln>
              <a:solidFill>
                <a:schemeClr val="tx1">
                  <a:lumMod val="75000"/>
                  <a:lumOff val="25000"/>
                </a:schemeClr>
              </a:solidFill>
              <a:prstDash val="dash"/>
            </a:ln>
          </p:spPr>
        </p:pic>
        <p:sp>
          <p:nvSpPr>
            <p:cNvPr id="47" name="正方形/長方形 46">
              <a:extLst>
                <a:ext uri="{FF2B5EF4-FFF2-40B4-BE49-F238E27FC236}">
                  <a16:creationId xmlns:a16="http://schemas.microsoft.com/office/drawing/2014/main" id="{2654EEC6-C229-4A09-BC74-5B560148F4B5}"/>
                </a:ext>
              </a:extLst>
            </p:cNvPr>
            <p:cNvSpPr/>
            <p:nvPr/>
          </p:nvSpPr>
          <p:spPr>
            <a:xfrm>
              <a:off x="2943467" y="3579623"/>
              <a:ext cx="1453443" cy="4631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ctr">
              <a:noAutofit/>
            </a:bodyPr>
            <a:lstStyle/>
            <a:p>
              <a:pPr>
                <a:lnSpc>
                  <a:spcPct val="150000"/>
                </a:lnSpc>
                <a:defRPr/>
              </a:pP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＜イメージ図＞</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48" name="テキスト ボックス 135">
              <a:extLst>
                <a:ext uri="{FF2B5EF4-FFF2-40B4-BE49-F238E27FC236}">
                  <a16:creationId xmlns:a16="http://schemas.microsoft.com/office/drawing/2014/main" id="{4AE2E0E7-99FB-4F31-B8A4-9629719C1EC4}"/>
                </a:ext>
              </a:extLst>
            </p:cNvPr>
            <p:cNvSpPr txBox="1">
              <a:spLocks noChangeArrowheads="1"/>
            </p:cNvSpPr>
            <p:nvPr/>
          </p:nvSpPr>
          <p:spPr bwMode="auto">
            <a:xfrm>
              <a:off x="8481392" y="4702215"/>
              <a:ext cx="1244208" cy="3950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80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の電気使用</a:t>
              </a:r>
            </a:p>
          </p:txBody>
        </p:sp>
        <p:sp>
          <p:nvSpPr>
            <p:cNvPr id="49" name="テキスト ボックス 135">
              <a:extLst>
                <a:ext uri="{FF2B5EF4-FFF2-40B4-BE49-F238E27FC236}">
                  <a16:creationId xmlns:a16="http://schemas.microsoft.com/office/drawing/2014/main" id="{6C9D9E51-9930-4FD5-A551-FA9673D32973}"/>
                </a:ext>
              </a:extLst>
            </p:cNvPr>
            <p:cNvSpPr txBox="1">
              <a:spLocks noChangeArrowheads="1"/>
            </p:cNvSpPr>
            <p:nvPr/>
          </p:nvSpPr>
          <p:spPr bwMode="auto">
            <a:xfrm>
              <a:off x="3096269" y="4681557"/>
              <a:ext cx="1080734" cy="3950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100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の発電</a:t>
              </a:r>
            </a:p>
          </p:txBody>
        </p:sp>
        <p:sp>
          <p:nvSpPr>
            <p:cNvPr id="50" name="テキスト ボックス 135">
              <a:extLst>
                <a:ext uri="{FF2B5EF4-FFF2-40B4-BE49-F238E27FC236}">
                  <a16:creationId xmlns:a16="http://schemas.microsoft.com/office/drawing/2014/main" id="{55D9C919-9263-4CF8-AA1D-9DA696A82CD9}"/>
                </a:ext>
              </a:extLst>
            </p:cNvPr>
            <p:cNvSpPr txBox="1">
              <a:spLocks noChangeArrowheads="1"/>
            </p:cNvSpPr>
            <p:nvPr/>
          </p:nvSpPr>
          <p:spPr bwMode="auto">
            <a:xfrm>
              <a:off x="7342329" y="3638395"/>
              <a:ext cx="1892253" cy="4895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rIns="0" anchor="ct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en-US" altLang="ja-JP" sz="1400" dirty="0">
                  <a:solidFill>
                    <a:srgbClr val="FF0000"/>
                  </a:solidFill>
                  <a:latin typeface="Meiryo UI" panose="020B0604030504040204" pitchFamily="50" charset="-128"/>
                  <a:ea typeface="Meiryo UI" panose="020B0604030504040204" pitchFamily="50" charset="-128"/>
                </a:rPr>
                <a:t>20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の余剰分買取</a:t>
              </a:r>
            </a:p>
          </p:txBody>
        </p:sp>
      </p:grpSp>
      <p:sp>
        <p:nvSpPr>
          <p:cNvPr id="51" name="正方形/長方形 50">
            <a:extLst>
              <a:ext uri="{FF2B5EF4-FFF2-40B4-BE49-F238E27FC236}">
                <a16:creationId xmlns:a16="http://schemas.microsoft.com/office/drawing/2014/main" id="{1307B32D-51BC-438C-818C-D767297A32F5}"/>
              </a:ext>
            </a:extLst>
          </p:cNvPr>
          <p:cNvSpPr/>
          <p:nvPr/>
        </p:nvSpPr>
        <p:spPr>
          <a:xfrm>
            <a:off x="283893" y="3589790"/>
            <a:ext cx="9498736" cy="5514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Wingdings" panose="05000000000000000000" pitchFamily="2" charset="2"/>
              <a:buChar char="l"/>
              <a:defRPr/>
            </a:pPr>
            <a:r>
              <a:rPr lang="ja-JP" altLang="en-US" sz="1600" dirty="0">
                <a:solidFill>
                  <a:srgbClr val="FF0000"/>
                </a:solidFill>
                <a:latin typeface="Meiryo UI" panose="020B0604030504040204" pitchFamily="50" charset="-128"/>
                <a:ea typeface="Meiryo UI" panose="020B0604030504040204" pitchFamily="50" charset="-128"/>
              </a:rPr>
              <a:t>発電量調整供給契約</a:t>
            </a:r>
            <a:r>
              <a:rPr lang="ja-JP" altLang="en-US" sz="1600" dirty="0">
                <a:solidFill>
                  <a:schemeClr val="tx1"/>
                </a:solidFill>
                <a:latin typeface="Meiryo UI" panose="020B0604030504040204" pitchFamily="50" charset="-128"/>
                <a:ea typeface="Meiryo UI" panose="020B0604030504040204" pitchFamily="50" charset="-128"/>
              </a:rPr>
              <a:t>の不足インバランス</a:t>
            </a:r>
            <a:endParaRPr lang="en-US" altLang="ja-JP" sz="1600" dirty="0">
              <a:solidFill>
                <a:schemeClr val="tx1"/>
              </a:solidFill>
              <a:latin typeface="Meiryo UI" panose="020B0604030504040204" pitchFamily="50" charset="-128"/>
              <a:ea typeface="Meiryo UI" panose="020B0604030504040204" pitchFamily="50" charset="-128"/>
            </a:endParaRPr>
          </a:p>
          <a:p>
            <a:pPr>
              <a:defRPr/>
            </a:pPr>
            <a:r>
              <a:rPr lang="ja-JP" altLang="en-US" sz="1600" dirty="0">
                <a:solidFill>
                  <a:schemeClr val="tx1"/>
                </a:solidFill>
                <a:latin typeface="Meiryo UI" panose="020B0604030504040204" pitchFamily="50" charset="-128"/>
                <a:ea typeface="Meiryo UI" panose="020B0604030504040204" pitchFamily="50" charset="-128"/>
              </a:rPr>
              <a:t>　　例：発電契約者</a:t>
            </a:r>
            <a:r>
              <a:rPr lang="en-US" altLang="ja-JP" sz="1600" dirty="0">
                <a:solidFill>
                  <a:schemeClr val="tx1"/>
                </a:solidFill>
                <a:latin typeface="Meiryo UI" panose="020B0604030504040204" pitchFamily="50" charset="-128"/>
                <a:ea typeface="Meiryo UI" panose="020B0604030504040204" pitchFamily="50" charset="-128"/>
              </a:rPr>
              <a:t>A</a:t>
            </a:r>
            <a:r>
              <a:rPr lang="ja-JP" altLang="en-US" sz="1600" dirty="0">
                <a:solidFill>
                  <a:schemeClr val="tx1"/>
                </a:solidFill>
                <a:latin typeface="Meiryo UI" panose="020B0604030504040204" pitchFamily="50" charset="-128"/>
                <a:ea typeface="Meiryo UI" panose="020B0604030504040204" pitchFamily="50" charset="-128"/>
              </a:rPr>
              <a:t>が</a:t>
            </a:r>
            <a:r>
              <a:rPr lang="en-US" altLang="ja-JP" sz="1600" dirty="0">
                <a:solidFill>
                  <a:schemeClr val="tx1"/>
                </a:solidFill>
                <a:latin typeface="Meiryo UI" panose="020B0604030504040204" pitchFamily="50" charset="-128"/>
                <a:ea typeface="Meiryo UI" panose="020B0604030504040204" pitchFamily="50" charset="-128"/>
              </a:rPr>
              <a:t>100</a:t>
            </a:r>
            <a:r>
              <a:rPr lang="ja-JP" altLang="en-US" sz="1600" dirty="0">
                <a:solidFill>
                  <a:schemeClr val="tx1"/>
                </a:solidFill>
                <a:latin typeface="Meiryo UI" panose="020B0604030504040204" pitchFamily="50" charset="-128"/>
                <a:ea typeface="Meiryo UI" panose="020B0604030504040204" pitchFamily="50" charset="-128"/>
              </a:rPr>
              <a:t>の発電計画のうち、発電実績が</a:t>
            </a:r>
            <a:r>
              <a:rPr lang="en-US" altLang="ja-JP" sz="1600" dirty="0">
                <a:solidFill>
                  <a:schemeClr val="tx1"/>
                </a:solidFill>
                <a:latin typeface="Meiryo UI" panose="020B0604030504040204" pitchFamily="50" charset="-128"/>
                <a:ea typeface="Meiryo UI" panose="020B0604030504040204" pitchFamily="50" charset="-128"/>
              </a:rPr>
              <a:t>80</a:t>
            </a:r>
            <a:r>
              <a:rPr lang="ja-JP" altLang="en-US" sz="1600" dirty="0">
                <a:solidFill>
                  <a:schemeClr val="tx1"/>
                </a:solidFill>
                <a:latin typeface="Meiryo UI" panose="020B0604030504040204" pitchFamily="50" charset="-128"/>
                <a:ea typeface="Meiryo UI" panose="020B0604030504040204" pitchFamily="50" charset="-128"/>
              </a:rPr>
              <a:t>となった場合</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電気が不足するので、</a:t>
            </a:r>
            <a:r>
              <a:rPr lang="en-US" altLang="ja-JP" sz="1600" dirty="0">
                <a:solidFill>
                  <a:schemeClr val="tx1"/>
                </a:solidFill>
                <a:latin typeface="Meiryo UI" panose="020B0604030504040204" pitchFamily="50" charset="-128"/>
                <a:ea typeface="Meiryo UI" panose="020B0604030504040204" pitchFamily="50" charset="-128"/>
              </a:rPr>
              <a:t>TSO</a:t>
            </a:r>
            <a:r>
              <a:rPr lang="ja-JP" altLang="en-US" sz="1600" dirty="0">
                <a:solidFill>
                  <a:schemeClr val="tx1"/>
                </a:solidFill>
                <a:latin typeface="Meiryo UI" panose="020B0604030504040204" pitchFamily="50" charset="-128"/>
                <a:ea typeface="Meiryo UI" panose="020B0604030504040204" pitchFamily="50" charset="-128"/>
              </a:rPr>
              <a:t>が</a:t>
            </a:r>
            <a:r>
              <a:rPr lang="ja-JP" altLang="en-US" sz="1600" b="1" dirty="0">
                <a:solidFill>
                  <a:schemeClr val="tx1"/>
                </a:solidFill>
                <a:latin typeface="Meiryo UI" panose="020B0604030504040204" pitchFamily="50" charset="-128"/>
                <a:ea typeface="Meiryo UI" panose="020B0604030504040204" pitchFamily="50" charset="-128"/>
              </a:rPr>
              <a:t>供給</a:t>
            </a:r>
            <a:r>
              <a:rPr lang="en-US" altLang="ja-JP" sz="1600" dirty="0">
                <a:solidFill>
                  <a:schemeClr val="tx1"/>
                </a:solidFill>
                <a:latin typeface="Meiryo UI" panose="020B0604030504040204" pitchFamily="50" charset="-128"/>
                <a:ea typeface="Meiryo UI" panose="020B0604030504040204" pitchFamily="50" charset="-128"/>
              </a:rPr>
              <a:t>)</a:t>
            </a:r>
          </a:p>
        </p:txBody>
      </p:sp>
      <p:sp>
        <p:nvSpPr>
          <p:cNvPr id="52" name="テキスト ボックス 136">
            <a:extLst>
              <a:ext uri="{FF2B5EF4-FFF2-40B4-BE49-F238E27FC236}">
                <a16:creationId xmlns:a16="http://schemas.microsoft.com/office/drawing/2014/main" id="{9F7C5D39-96A0-48BD-B795-40297B595913}"/>
              </a:ext>
            </a:extLst>
          </p:cNvPr>
          <p:cNvSpPr txBox="1">
            <a:spLocks noChangeArrowheads="1"/>
          </p:cNvSpPr>
          <p:nvPr/>
        </p:nvSpPr>
        <p:spPr bwMode="auto">
          <a:xfrm>
            <a:off x="7590377" y="2741806"/>
            <a:ext cx="495965" cy="2241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lvl1pPr>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1pPr>
            <a:lvl2pPr marL="742950" indent="-285750">
              <a:buFont typeface="Wingdings" panose="05000000000000000000" pitchFamily="2" charset="2"/>
              <a:buChar char="ü"/>
              <a:defRPr kumimoji="1">
                <a:solidFill>
                  <a:schemeClr val="tx1"/>
                </a:solidFill>
                <a:latin typeface="Century Gothic" panose="020B0502020202020204" pitchFamily="34" charset="0"/>
                <a:ea typeface="ＭＳ Ｐゴシック" panose="020B0600070205080204" pitchFamily="50" charset="-128"/>
              </a:defRPr>
            </a:lvl2pPr>
            <a:lvl3pPr marL="1143000" indent="-228600">
              <a:buFont typeface="ＭＳ Ｐゴシック" panose="020B0600070205080204" pitchFamily="50" charset="-128"/>
              <a:buChar char="-"/>
              <a:defRPr kumimoji="1">
                <a:solidFill>
                  <a:schemeClr val="tx1"/>
                </a:solidFill>
                <a:latin typeface="Century Gothic" panose="020B0502020202020204" pitchFamily="34" charset="0"/>
                <a:ea typeface="ＭＳ Ｐゴシック" panose="020B0600070205080204" pitchFamily="50" charset="-128"/>
              </a:defRPr>
            </a:lvl3pPr>
            <a:lvl4pPr marL="16002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4pPr>
            <a:lvl5pPr marL="2057400" indent="-228600">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5pPr>
            <a:lvl6pPr marL="25146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6pPr>
            <a:lvl7pPr marL="29718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7pPr>
            <a:lvl8pPr marL="34290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8pPr>
            <a:lvl9pPr marL="3886200" indent="-228600" eaLnBrk="0" fontAlgn="base" hangingPunct="0">
              <a:spcBef>
                <a:spcPct val="0"/>
              </a:spcBef>
              <a:spcAft>
                <a:spcPct val="0"/>
              </a:spcAft>
              <a:buFont typeface="Wingdings" panose="05000000000000000000" pitchFamily="2" charset="2"/>
              <a:buChar char="l"/>
              <a:defRPr kumimoji="1">
                <a:solidFill>
                  <a:schemeClr val="tx1"/>
                </a:solidFill>
                <a:latin typeface="Century Gothic" panose="020B0502020202020204" pitchFamily="34" charset="0"/>
                <a:ea typeface="ＭＳ Ｐゴシック" panose="020B0600070205080204" pitchFamily="50" charset="-128"/>
              </a:defRPr>
            </a:lvl9pPr>
          </a:lstStyle>
          <a:p>
            <a:pPr algn="ctr">
              <a:buFontTx/>
              <a:buNone/>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p>
        </p:txBody>
      </p:sp>
      <p:sp>
        <p:nvSpPr>
          <p:cNvPr id="53" name="正方形/長方形 52">
            <a:extLst>
              <a:ext uri="{FF2B5EF4-FFF2-40B4-BE49-F238E27FC236}">
                <a16:creationId xmlns:a16="http://schemas.microsoft.com/office/drawing/2014/main" id="{ED6E1501-6DB7-473C-8070-6BFC0EC43944}"/>
              </a:ext>
            </a:extLst>
          </p:cNvPr>
          <p:cNvSpPr/>
          <p:nvPr/>
        </p:nvSpPr>
        <p:spPr>
          <a:xfrm>
            <a:off x="4344722" y="1579734"/>
            <a:ext cx="1628025" cy="223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FC169FE3-5AF8-49D9-A2DA-7BE08925F8BF}"/>
              </a:ext>
            </a:extLst>
          </p:cNvPr>
          <p:cNvSpPr/>
          <p:nvPr/>
        </p:nvSpPr>
        <p:spPr>
          <a:xfrm rot="5400000">
            <a:off x="4972561" y="2072659"/>
            <a:ext cx="932413" cy="276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a:extLst>
              <a:ext uri="{FF2B5EF4-FFF2-40B4-BE49-F238E27FC236}">
                <a16:creationId xmlns:a16="http://schemas.microsoft.com/office/drawing/2014/main" id="{F7812BE5-A71B-41BE-895E-144D83FAB832}"/>
              </a:ext>
            </a:extLst>
          </p:cNvPr>
          <p:cNvCxnSpPr>
            <a:cxnSpLocks/>
          </p:cNvCxnSpPr>
          <p:nvPr/>
        </p:nvCxnSpPr>
        <p:spPr>
          <a:xfrm flipH="1">
            <a:off x="4286161" y="1665534"/>
            <a:ext cx="1014384" cy="0"/>
          </a:xfrm>
          <a:prstGeom prst="straightConnector1">
            <a:avLst/>
          </a:prstGeom>
          <a:ln w="63500">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289A3D0F-105C-46A7-B2C6-FC8F80D3EB36}"/>
              </a:ext>
            </a:extLst>
          </p:cNvPr>
          <p:cNvCxnSpPr>
            <a:cxnSpLocks/>
          </p:cNvCxnSpPr>
          <p:nvPr/>
        </p:nvCxnSpPr>
        <p:spPr>
          <a:xfrm flipV="1">
            <a:off x="5427545" y="1637910"/>
            <a:ext cx="0" cy="1026585"/>
          </a:xfrm>
          <a:prstGeom prst="straightConnector1">
            <a:avLst/>
          </a:prstGeom>
          <a:ln w="63500">
            <a:prstDash val="sysDot"/>
            <a:roun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77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BBC8C3-B714-478A-9519-0191CE26B629}"/>
              </a:ext>
            </a:extLst>
          </p:cNvPr>
          <p:cNvSpPr>
            <a:spLocks noGrp="1"/>
          </p:cNvSpPr>
          <p:nvPr>
            <p:ph type="sldNum" sz="quarter" idx="4"/>
          </p:nvPr>
        </p:nvSpPr>
        <p:spPr/>
        <p:txBody>
          <a:bodyPr/>
          <a:lstStyle/>
          <a:p>
            <a:fld id="{CE6A2B22-FBE6-4360-BB9D-4A43BE0059B8}" type="slidenum">
              <a:rPr lang="ja-JP" altLang="en-US" smtClean="0">
                <a:solidFill>
                  <a:prstClr val="black"/>
                </a:solidFill>
              </a:rPr>
              <a:pPr/>
              <a:t>6</a:t>
            </a:fld>
            <a:endParaRPr lang="ja-JP" altLang="en-US" dirty="0">
              <a:solidFill>
                <a:prstClr val="black"/>
              </a:solidFill>
            </a:endParaRPr>
          </a:p>
        </p:txBody>
      </p:sp>
      <p:sp>
        <p:nvSpPr>
          <p:cNvPr id="4" name="テキスト プレースホルダー 1">
            <a:extLst>
              <a:ext uri="{FF2B5EF4-FFF2-40B4-BE49-F238E27FC236}">
                <a16:creationId xmlns:a16="http://schemas.microsoft.com/office/drawing/2014/main" id="{08899A41-2CB3-413A-9BB3-3DDF87571D8F}"/>
              </a:ext>
            </a:extLst>
          </p:cNvPr>
          <p:cNvSpPr txBox="1">
            <a:spLocks/>
          </p:cNvSpPr>
          <p:nvPr/>
        </p:nvSpPr>
        <p:spPr>
          <a:xfrm>
            <a:off x="382677" y="185254"/>
            <a:ext cx="9140645" cy="431800"/>
          </a:xfrm>
          <a:prstGeom prst="rect">
            <a:avLst/>
          </a:prstGeom>
        </p:spPr>
        <p:txBody>
          <a:bodyPr anchor="ct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latin typeface="Meiryo UI" panose="020B0604030504040204" pitchFamily="50" charset="-128"/>
                <a:ea typeface="Meiryo UI" panose="020B0604030504040204" pitchFamily="50" charset="-128"/>
              </a:rPr>
              <a:t>５．日本卸電力取引所（</a:t>
            </a:r>
            <a:r>
              <a:rPr lang="en-US" altLang="ja-JP" sz="1800" b="1" dirty="0">
                <a:latin typeface="Meiryo UI" panose="020B0604030504040204" pitchFamily="50" charset="-128"/>
                <a:ea typeface="Meiryo UI" panose="020B0604030504040204" pitchFamily="50" charset="-128"/>
              </a:rPr>
              <a:t>JEPX</a:t>
            </a:r>
            <a:r>
              <a:rPr lang="ja-JP" altLang="en-US" sz="1800" b="1" dirty="0">
                <a:latin typeface="Meiryo UI" panose="020B0604030504040204" pitchFamily="50" charset="-128"/>
                <a:ea typeface="Meiryo UI" panose="020B0604030504040204" pitchFamily="50" charset="-128"/>
              </a:rPr>
              <a:t>）とは</a:t>
            </a:r>
          </a:p>
        </p:txBody>
      </p:sp>
      <p:sp>
        <p:nvSpPr>
          <p:cNvPr id="5" name="正方形/長方形 4">
            <a:extLst>
              <a:ext uri="{FF2B5EF4-FFF2-40B4-BE49-F238E27FC236}">
                <a16:creationId xmlns:a16="http://schemas.microsoft.com/office/drawing/2014/main" id="{798FC632-649D-4D81-B8B6-9114BAC5E5DF}"/>
              </a:ext>
            </a:extLst>
          </p:cNvPr>
          <p:cNvSpPr/>
          <p:nvPr/>
        </p:nvSpPr>
        <p:spPr>
          <a:xfrm>
            <a:off x="288896" y="664494"/>
            <a:ext cx="9342784" cy="11830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Wingdings" panose="05000000000000000000" pitchFamily="2" charset="2"/>
              <a:buChar char="l"/>
              <a:defRPr/>
            </a:pPr>
            <a:r>
              <a:rPr lang="ja-JP" altLang="en-US" dirty="0">
                <a:solidFill>
                  <a:schemeClr val="tx1"/>
                </a:solidFill>
                <a:latin typeface="Meiryo UI" panose="020B0604030504040204" pitchFamily="50" charset="-128"/>
                <a:ea typeface="Meiryo UI" panose="020B0604030504040204" pitchFamily="50" charset="-128"/>
              </a:rPr>
              <a:t>国内唯一の私設任意で設立された会員制の卸電力取引所です。</a:t>
            </a:r>
          </a:p>
          <a:p>
            <a:pPr marL="285750" indent="-285750">
              <a:buFont typeface="Wingdings" panose="05000000000000000000" pitchFamily="2" charset="2"/>
              <a:buChar char="l"/>
              <a:defRPr/>
            </a:pPr>
            <a:r>
              <a:rPr lang="ja-JP" altLang="en-US" b="1" dirty="0">
                <a:solidFill>
                  <a:schemeClr val="tx1"/>
                </a:solidFill>
                <a:latin typeface="Meiryo UI" panose="020B0604030504040204" pitchFamily="50" charset="-128"/>
                <a:ea typeface="Meiryo UI" panose="020B0604030504040204" pitchFamily="50" charset="-128"/>
              </a:rPr>
              <a:t>日本卸電力取引所</a:t>
            </a:r>
            <a:r>
              <a:rPr lang="ja-JP" altLang="en-US" dirty="0">
                <a:solidFill>
                  <a:schemeClr val="tx1"/>
                </a:solidFill>
                <a:latin typeface="Meiryo UI" panose="020B0604030504040204" pitchFamily="50" charset="-128"/>
                <a:ea typeface="Meiryo UI" panose="020B0604030504040204" pitchFamily="50" charset="-128"/>
              </a:rPr>
              <a:t>（以降、「</a:t>
            </a:r>
            <a:r>
              <a:rPr lang="en-US" altLang="ja-JP" dirty="0">
                <a:solidFill>
                  <a:schemeClr val="tx1"/>
                </a:solidFill>
                <a:latin typeface="Meiryo UI" panose="020B0604030504040204" pitchFamily="50" charset="-128"/>
                <a:ea typeface="Meiryo UI" panose="020B0604030504040204" pitchFamily="50" charset="-128"/>
              </a:rPr>
              <a:t>JEPX</a:t>
            </a:r>
            <a:r>
              <a:rPr lang="ja-JP" altLang="en-US" dirty="0">
                <a:solidFill>
                  <a:schemeClr val="tx1"/>
                </a:solidFill>
                <a:latin typeface="Meiryo UI" panose="020B0604030504040204" pitchFamily="50" charset="-128"/>
                <a:ea typeface="Meiryo UI" panose="020B0604030504040204" pitchFamily="50" charset="-128"/>
              </a:rPr>
              <a:t>」）は、①</a:t>
            </a:r>
            <a:r>
              <a:rPr lang="ja-JP" altLang="en-US" b="1" dirty="0">
                <a:solidFill>
                  <a:schemeClr val="tx1"/>
                </a:solidFill>
                <a:latin typeface="Meiryo UI" panose="020B0604030504040204" pitchFamily="50" charset="-128"/>
                <a:ea typeface="Meiryo UI" panose="020B0604030504040204" pitchFamily="50" charset="-128"/>
              </a:rPr>
              <a:t>自社で発電所を保有していない小売事業者等が供給力を調達</a:t>
            </a:r>
            <a:r>
              <a:rPr lang="ja-JP" altLang="en-US" dirty="0">
                <a:solidFill>
                  <a:schemeClr val="tx1"/>
                </a:solidFill>
                <a:latin typeface="Meiryo UI" panose="020B0604030504040204" pitchFamily="50" charset="-128"/>
                <a:ea typeface="Meiryo UI" panose="020B0604030504040204" pitchFamily="50" charset="-128"/>
              </a:rPr>
              <a:t>したり、②</a:t>
            </a:r>
            <a:r>
              <a:rPr lang="ja-JP" altLang="en-US" b="1" dirty="0">
                <a:solidFill>
                  <a:schemeClr val="tx1"/>
                </a:solidFill>
                <a:latin typeface="Meiryo UI" panose="020B0604030504040204" pitchFamily="50" charset="-128"/>
                <a:ea typeface="Meiryo UI" panose="020B0604030504040204" pitchFamily="50" charset="-128"/>
              </a:rPr>
              <a:t>発電事業者が</a:t>
            </a:r>
            <a:r>
              <a:rPr lang="ja-JP" altLang="en-US" dirty="0">
                <a:solidFill>
                  <a:schemeClr val="tx1"/>
                </a:solidFill>
                <a:latin typeface="Meiryo UI" panose="020B0604030504040204" pitchFamily="50" charset="-128"/>
                <a:ea typeface="Meiryo UI" panose="020B0604030504040204" pitchFamily="50" charset="-128"/>
              </a:rPr>
              <a:t>自身で保有する発電所・契約する発電所の発電量のうち、</a:t>
            </a:r>
            <a:r>
              <a:rPr lang="ja-JP" altLang="en-US" b="1" dirty="0">
                <a:solidFill>
                  <a:schemeClr val="tx1"/>
                </a:solidFill>
                <a:latin typeface="Meiryo UI" panose="020B0604030504040204" pitchFamily="50" charset="-128"/>
                <a:ea typeface="Meiryo UI" panose="020B0604030504040204" pitchFamily="50" charset="-128"/>
              </a:rPr>
              <a:t>相対契約で販売先が決まっている分を差し引いた余力分を売却</a:t>
            </a:r>
            <a:r>
              <a:rPr lang="ja-JP" altLang="en-US" dirty="0">
                <a:solidFill>
                  <a:schemeClr val="tx1"/>
                </a:solidFill>
                <a:latin typeface="Meiryo UI" panose="020B0604030504040204" pitchFamily="50" charset="-128"/>
                <a:ea typeface="Meiryo UI" panose="020B0604030504040204" pitchFamily="50" charset="-128"/>
              </a:rPr>
              <a:t>する等の</a:t>
            </a:r>
            <a:r>
              <a:rPr lang="ja-JP" altLang="en-US" b="1" dirty="0">
                <a:solidFill>
                  <a:schemeClr val="tx1"/>
                </a:solidFill>
                <a:latin typeface="Meiryo UI" panose="020B0604030504040204" pitchFamily="50" charset="-128"/>
                <a:ea typeface="Meiryo UI" panose="020B0604030504040204" pitchFamily="50" charset="-128"/>
              </a:rPr>
              <a:t>市場取引</a:t>
            </a:r>
            <a:r>
              <a:rPr lang="ja-JP" altLang="en-US" dirty="0">
                <a:solidFill>
                  <a:schemeClr val="tx1"/>
                </a:solidFill>
                <a:latin typeface="Meiryo UI" panose="020B0604030504040204" pitchFamily="50" charset="-128"/>
                <a:ea typeface="Meiryo UI" panose="020B0604030504040204" pitchFamily="50" charset="-128"/>
              </a:rPr>
              <a:t>が可能です。</a:t>
            </a:r>
            <a:endParaRPr lang="en-US" altLang="ja-JP" dirty="0">
              <a:solidFill>
                <a:schemeClr val="tx1"/>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A602E9D3-945A-46B8-8542-403649AA2A83}"/>
              </a:ext>
            </a:extLst>
          </p:cNvPr>
          <p:cNvGrpSpPr/>
          <p:nvPr/>
        </p:nvGrpSpPr>
        <p:grpSpPr>
          <a:xfrm>
            <a:off x="165188" y="1952135"/>
            <a:ext cx="9575624" cy="4696198"/>
            <a:chOff x="156250" y="2098468"/>
            <a:chExt cx="9575624" cy="4696198"/>
          </a:xfrm>
        </p:grpSpPr>
        <p:pic>
          <p:nvPicPr>
            <p:cNvPr id="7" name="図 6">
              <a:extLst>
                <a:ext uri="{FF2B5EF4-FFF2-40B4-BE49-F238E27FC236}">
                  <a16:creationId xmlns:a16="http://schemas.microsoft.com/office/drawing/2014/main" id="{434B854A-920D-4E60-B2C0-657B68157BBF}"/>
                </a:ext>
              </a:extLst>
            </p:cNvPr>
            <p:cNvPicPr>
              <a:picLocks noChangeAspect="1"/>
            </p:cNvPicPr>
            <p:nvPr/>
          </p:nvPicPr>
          <p:blipFill>
            <a:blip r:embed="rId3"/>
            <a:stretch>
              <a:fillRect/>
            </a:stretch>
          </p:blipFill>
          <p:spPr>
            <a:xfrm>
              <a:off x="385896" y="2098468"/>
              <a:ext cx="9345978" cy="4493141"/>
            </a:xfrm>
            <a:prstGeom prst="rect">
              <a:avLst/>
            </a:prstGeom>
          </p:spPr>
        </p:pic>
        <p:sp>
          <p:nvSpPr>
            <p:cNvPr id="8" name="正方形/長方形 7">
              <a:extLst>
                <a:ext uri="{FF2B5EF4-FFF2-40B4-BE49-F238E27FC236}">
                  <a16:creationId xmlns:a16="http://schemas.microsoft.com/office/drawing/2014/main" id="{1D94328F-C597-4BE6-A7AA-7037F5A25206}"/>
                </a:ext>
              </a:extLst>
            </p:cNvPr>
            <p:cNvSpPr/>
            <p:nvPr/>
          </p:nvSpPr>
          <p:spPr>
            <a:xfrm>
              <a:off x="156250" y="6029864"/>
              <a:ext cx="689139" cy="764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47090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BBC8C3-B714-478A-9519-0191CE26B629}"/>
              </a:ext>
            </a:extLst>
          </p:cNvPr>
          <p:cNvSpPr>
            <a:spLocks noGrp="1"/>
          </p:cNvSpPr>
          <p:nvPr>
            <p:ph type="sldNum" sz="quarter" idx="4"/>
          </p:nvPr>
        </p:nvSpPr>
        <p:spPr/>
        <p:txBody>
          <a:bodyPr/>
          <a:lstStyle/>
          <a:p>
            <a:fld id="{CE6A2B22-FBE6-4360-BB9D-4A43BE0059B8}" type="slidenum">
              <a:rPr lang="ja-JP" altLang="en-US" smtClean="0">
                <a:solidFill>
                  <a:prstClr val="black"/>
                </a:solidFill>
              </a:rPr>
              <a:pPr/>
              <a:t>7</a:t>
            </a:fld>
            <a:endParaRPr lang="ja-JP" altLang="en-US" dirty="0">
              <a:solidFill>
                <a:prstClr val="black"/>
              </a:solidFill>
            </a:endParaRPr>
          </a:p>
        </p:txBody>
      </p:sp>
      <p:sp>
        <p:nvSpPr>
          <p:cNvPr id="4" name="テキスト プレースホルダー 1">
            <a:extLst>
              <a:ext uri="{FF2B5EF4-FFF2-40B4-BE49-F238E27FC236}">
                <a16:creationId xmlns:a16="http://schemas.microsoft.com/office/drawing/2014/main" id="{281619DE-1E4A-4CDA-8B3F-64D012FEAA9B}"/>
              </a:ext>
            </a:extLst>
          </p:cNvPr>
          <p:cNvSpPr txBox="1">
            <a:spLocks/>
          </p:cNvSpPr>
          <p:nvPr/>
        </p:nvSpPr>
        <p:spPr>
          <a:xfrm>
            <a:off x="382677" y="185255"/>
            <a:ext cx="9140645" cy="431800"/>
          </a:xfrm>
          <a:prstGeom prst="rect">
            <a:avLst/>
          </a:prstGeom>
        </p:spPr>
        <p:txBody>
          <a:bodyPr anchor="ct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latin typeface="Meiryo UI" panose="020B0604030504040204" pitchFamily="50" charset="-128"/>
                <a:ea typeface="Meiryo UI" panose="020B0604030504040204" pitchFamily="50" charset="-128"/>
              </a:rPr>
              <a:t>６．計画値同時同量制度の主旨に反する典型的なインバランス事例の発生について</a:t>
            </a:r>
          </a:p>
        </p:txBody>
      </p:sp>
      <p:sp>
        <p:nvSpPr>
          <p:cNvPr id="5" name="正方形/長方形 4">
            <a:extLst>
              <a:ext uri="{FF2B5EF4-FFF2-40B4-BE49-F238E27FC236}">
                <a16:creationId xmlns:a16="http://schemas.microsoft.com/office/drawing/2014/main" id="{8AF22719-28B0-486E-A451-C797E99A0D51}"/>
              </a:ext>
            </a:extLst>
          </p:cNvPr>
          <p:cNvSpPr/>
          <p:nvPr/>
        </p:nvSpPr>
        <p:spPr>
          <a:xfrm>
            <a:off x="288896" y="664490"/>
            <a:ext cx="9342784" cy="1726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Wingdings" panose="05000000000000000000" pitchFamily="2" charset="2"/>
              <a:buChar char="l"/>
              <a:defRPr/>
            </a:pPr>
            <a:r>
              <a:rPr lang="ja-JP" altLang="en-US" dirty="0">
                <a:solidFill>
                  <a:schemeClr val="tx1"/>
                </a:solidFill>
                <a:latin typeface="Meiryo UI" panose="020B0604030504040204" pitchFamily="50" charset="-128"/>
                <a:ea typeface="Meiryo UI" panose="020B0604030504040204" pitchFamily="50" charset="-128"/>
              </a:rPr>
              <a:t>計画値同時同量制度の目的から、</a:t>
            </a:r>
            <a:r>
              <a:rPr lang="ja-JP" altLang="en-US" b="1" dirty="0">
                <a:solidFill>
                  <a:schemeClr val="tx1"/>
                </a:solidFill>
                <a:latin typeface="Meiryo UI" panose="020B0604030504040204" pitchFamily="50" charset="-128"/>
                <a:ea typeface="Meiryo UI" panose="020B0604030504040204" pitchFamily="50" charset="-128"/>
              </a:rPr>
              <a:t>市場価格とインバランス料金あるいは、エリア間のインバランス料金の値差収益を得るなどの目的で反復継続的にインバランスを発生させ収益を得るような行為</a:t>
            </a:r>
            <a:r>
              <a:rPr lang="ja-JP" altLang="en-US" dirty="0">
                <a:solidFill>
                  <a:schemeClr val="tx1"/>
                </a:solidFill>
                <a:latin typeface="Meiryo UI" panose="020B0604030504040204" pitchFamily="50" charset="-128"/>
                <a:ea typeface="Meiryo UI" panose="020B0604030504040204" pitchFamily="50" charset="-128"/>
              </a:rPr>
              <a:t>は、</a:t>
            </a:r>
            <a:r>
              <a:rPr lang="ja-JP" altLang="en-US" b="1" dirty="0">
                <a:solidFill>
                  <a:schemeClr val="tx1"/>
                </a:solidFill>
                <a:highlight>
                  <a:srgbClr val="FFFF00"/>
                </a:highlight>
                <a:latin typeface="Meiryo UI" panose="020B0604030504040204" pitchFamily="50" charset="-128"/>
                <a:ea typeface="Meiryo UI" panose="020B0604030504040204" pitchFamily="50" charset="-128"/>
              </a:rPr>
              <a:t>計画値同時同量制度の主旨に反するものであり問題である</a:t>
            </a:r>
            <a:r>
              <a:rPr lang="ja-JP" altLang="en-US" dirty="0">
                <a:solidFill>
                  <a:schemeClr val="tx1"/>
                </a:solidFill>
                <a:latin typeface="Meiryo UI" panose="020B0604030504040204" pitchFamily="50" charset="-128"/>
                <a:ea typeface="Meiryo UI" panose="020B0604030504040204" pitchFamily="50" charset="-128"/>
              </a:rPr>
              <a:t>と考えられます（次スライド参照）。</a:t>
            </a:r>
            <a:endParaRPr lang="en-US" altLang="ja-JP"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defRPr/>
            </a:pPr>
            <a:r>
              <a:rPr lang="zh-TW" altLang="en-US" dirty="0">
                <a:solidFill>
                  <a:schemeClr val="tx1"/>
                </a:solidFill>
                <a:latin typeface="Meiryo UI" panose="020B0604030504040204" pitchFamily="50" charset="-128"/>
                <a:ea typeface="Meiryo UI" panose="020B0604030504040204" pitchFamily="50" charset="-128"/>
              </a:rPr>
              <a:t>託送供給等約款</a:t>
            </a: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15</a:t>
            </a:r>
            <a:r>
              <a:rPr lang="ja-JP" altLang="en-US" dirty="0">
                <a:solidFill>
                  <a:schemeClr val="tx1"/>
                </a:solidFill>
                <a:latin typeface="Meiryo UI" panose="020B0604030504040204" pitchFamily="50" charset="-128"/>
                <a:ea typeface="Meiryo UI" panose="020B0604030504040204" pitchFamily="50" charset="-128"/>
              </a:rPr>
              <a:t>スライド参照）の通り、</a:t>
            </a:r>
            <a:r>
              <a:rPr lang="ja-JP" altLang="en-US" b="1" dirty="0">
                <a:solidFill>
                  <a:schemeClr val="tx1"/>
                </a:solidFill>
                <a:highlight>
                  <a:srgbClr val="FFFF00"/>
                </a:highlight>
                <a:latin typeface="Meiryo UI" panose="020B0604030504040204" pitchFamily="50" charset="-128"/>
                <a:ea typeface="Meiryo UI" panose="020B0604030504040204" pitchFamily="50" charset="-128"/>
              </a:rPr>
              <a:t>頻繁に著しいインバランスが発生する場合、託送契約を解約することがある旨規定</a:t>
            </a:r>
            <a:r>
              <a:rPr lang="ja-JP" altLang="en-US" dirty="0">
                <a:solidFill>
                  <a:schemeClr val="tx1"/>
                </a:solidFill>
                <a:latin typeface="Meiryo UI" panose="020B0604030504040204" pitchFamily="50" charset="-128"/>
                <a:ea typeface="Meiryo UI" panose="020B0604030504040204" pitchFamily="50" charset="-128"/>
              </a:rPr>
              <a:t>されているため、ご留意いただきたくようお願い申し上げます。</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BEAB1EE-D438-423C-8399-6B1DEF4642CE}"/>
              </a:ext>
            </a:extLst>
          </p:cNvPr>
          <p:cNvSpPr txBox="1"/>
          <p:nvPr/>
        </p:nvSpPr>
        <p:spPr>
          <a:xfrm>
            <a:off x="507985" y="2461953"/>
            <a:ext cx="6569341" cy="369332"/>
          </a:xfrm>
          <a:prstGeom prst="rect">
            <a:avLst/>
          </a:prstGeom>
          <a:noFill/>
        </p:spPr>
        <p:txBody>
          <a:bodyPr wrap="square" rtlCol="0">
            <a:spAutoFit/>
          </a:bodyPr>
          <a:lstStyle/>
          <a:p>
            <a:r>
              <a:rPr kumimoji="1" lang="en-US" altLang="ja-JP" b="1" u="sng" dirty="0">
                <a:latin typeface="Meiryo UI" panose="020B0604030504040204" pitchFamily="50" charset="-128"/>
                <a:ea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rPr>
              <a:t>計画値同時同量制度の主旨に反するインバランス発生</a:t>
            </a:r>
            <a:r>
              <a:rPr kumimoji="1" lang="ja-JP" altLang="en-US" b="1" u="sng" dirty="0">
                <a:latin typeface="Meiryo UI" panose="020B0604030504040204" pitchFamily="50" charset="-128"/>
                <a:ea typeface="Meiryo UI" panose="020B0604030504040204" pitchFamily="50" charset="-128"/>
              </a:rPr>
              <a:t>例</a:t>
            </a:r>
            <a:r>
              <a:rPr kumimoji="1" lang="en-US" altLang="ja-JP" b="1" u="sng" dirty="0">
                <a:latin typeface="Meiryo UI" panose="020B0604030504040204" pitchFamily="50" charset="-128"/>
                <a:ea typeface="Meiryo UI" panose="020B0604030504040204" pitchFamily="50" charset="-128"/>
              </a:rPr>
              <a:t>】</a:t>
            </a:r>
            <a:endParaRPr kumimoji="1" lang="ja-JP" altLang="en-US" b="1" u="sng" dirty="0">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7FE92EB9-1E9D-443E-95D4-B5E920138087}"/>
              </a:ext>
            </a:extLst>
          </p:cNvPr>
          <p:cNvGrpSpPr/>
          <p:nvPr/>
        </p:nvGrpSpPr>
        <p:grpSpPr>
          <a:xfrm>
            <a:off x="208211" y="2810837"/>
            <a:ext cx="9489088" cy="3660660"/>
            <a:chOff x="996892" y="2919673"/>
            <a:chExt cx="9676052" cy="3660660"/>
          </a:xfrm>
        </p:grpSpPr>
        <p:grpSp>
          <p:nvGrpSpPr>
            <p:cNvPr id="8" name="グループ化 7">
              <a:extLst>
                <a:ext uri="{FF2B5EF4-FFF2-40B4-BE49-F238E27FC236}">
                  <a16:creationId xmlns:a16="http://schemas.microsoft.com/office/drawing/2014/main" id="{C29AFBEE-B0A4-4E73-A445-6FB18C597D35}"/>
                </a:ext>
              </a:extLst>
            </p:cNvPr>
            <p:cNvGrpSpPr/>
            <p:nvPr/>
          </p:nvGrpSpPr>
          <p:grpSpPr>
            <a:xfrm>
              <a:off x="1309237" y="2986546"/>
              <a:ext cx="6981190" cy="3580781"/>
              <a:chOff x="2516935" y="2977920"/>
              <a:chExt cx="4117020" cy="3283505"/>
            </a:xfrm>
          </p:grpSpPr>
          <p:grpSp>
            <p:nvGrpSpPr>
              <p:cNvPr id="10" name="グループ化 9">
                <a:extLst>
                  <a:ext uri="{FF2B5EF4-FFF2-40B4-BE49-F238E27FC236}">
                    <a16:creationId xmlns:a16="http://schemas.microsoft.com/office/drawing/2014/main" id="{008631C3-466D-4922-94FA-B8367DCFB7BE}"/>
                  </a:ext>
                </a:extLst>
              </p:cNvPr>
              <p:cNvGrpSpPr/>
              <p:nvPr/>
            </p:nvGrpSpPr>
            <p:grpSpPr>
              <a:xfrm>
                <a:off x="3878294" y="3967430"/>
                <a:ext cx="2561741" cy="1092484"/>
                <a:chOff x="1806748" y="3328628"/>
                <a:chExt cx="2561741" cy="1092484"/>
              </a:xfrm>
            </p:grpSpPr>
            <p:sp>
              <p:nvSpPr>
                <p:cNvPr id="24" name="二等辺三角形 23">
                  <a:extLst>
                    <a:ext uri="{FF2B5EF4-FFF2-40B4-BE49-F238E27FC236}">
                      <a16:creationId xmlns:a16="http://schemas.microsoft.com/office/drawing/2014/main" id="{B8A86BF4-6372-4FA7-BEE0-0297F6751891}"/>
                    </a:ext>
                  </a:extLst>
                </p:cNvPr>
                <p:cNvSpPr/>
                <p:nvPr/>
              </p:nvSpPr>
              <p:spPr>
                <a:xfrm rot="13976999">
                  <a:off x="3336238" y="3768446"/>
                  <a:ext cx="238489" cy="1066844"/>
                </a:xfrm>
                <a:prstGeom prst="triangl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p>
              </p:txBody>
            </p:sp>
            <p:sp>
              <p:nvSpPr>
                <p:cNvPr id="25" name="吹き出し: 角を丸めた四角形 24">
                  <a:extLst>
                    <a:ext uri="{FF2B5EF4-FFF2-40B4-BE49-F238E27FC236}">
                      <a16:creationId xmlns:a16="http://schemas.microsoft.com/office/drawing/2014/main" id="{1B008AE4-E97C-47AF-A4FE-B9119DCAE803}"/>
                    </a:ext>
                  </a:extLst>
                </p:cNvPr>
                <p:cNvSpPr/>
                <p:nvPr/>
              </p:nvSpPr>
              <p:spPr>
                <a:xfrm>
                  <a:off x="1806748" y="3328628"/>
                  <a:ext cx="2561741" cy="756662"/>
                </a:xfrm>
                <a:prstGeom prst="wedgeRoundRectCallout">
                  <a:avLst>
                    <a:gd name="adj1" fmla="val 15260"/>
                    <a:gd name="adj2" fmla="val 45411"/>
                    <a:gd name="adj3" fmla="val 16667"/>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6" name="正方形/長方形 11">
                  <a:extLst>
                    <a:ext uri="{FF2B5EF4-FFF2-40B4-BE49-F238E27FC236}">
                      <a16:creationId xmlns:a16="http://schemas.microsoft.com/office/drawing/2014/main" id="{3C2E232B-F4F0-4745-9769-DB6C4F247042}"/>
                    </a:ext>
                  </a:extLst>
                </p:cNvPr>
                <p:cNvSpPr/>
                <p:nvPr/>
              </p:nvSpPr>
              <p:spPr>
                <a:xfrm>
                  <a:off x="3560162" y="4058249"/>
                  <a:ext cx="193112" cy="41923"/>
                </a:xfrm>
                <a:custGeom>
                  <a:avLst/>
                  <a:gdLst>
                    <a:gd name="connsiteX0" fmla="*/ 0 w 288000"/>
                    <a:gd name="connsiteY0" fmla="*/ 0 h 45719"/>
                    <a:gd name="connsiteX1" fmla="*/ 288000 w 288000"/>
                    <a:gd name="connsiteY1" fmla="*/ 0 h 45719"/>
                    <a:gd name="connsiteX2" fmla="*/ 288000 w 288000"/>
                    <a:gd name="connsiteY2" fmla="*/ 45719 h 45719"/>
                    <a:gd name="connsiteX3" fmla="*/ 0 w 288000"/>
                    <a:gd name="connsiteY3" fmla="*/ 45719 h 45719"/>
                    <a:gd name="connsiteX4" fmla="*/ 0 w 288000"/>
                    <a:gd name="connsiteY4" fmla="*/ 0 h 45719"/>
                    <a:gd name="connsiteX0" fmla="*/ 0 w 352770"/>
                    <a:gd name="connsiteY0" fmla="*/ 0 h 45719"/>
                    <a:gd name="connsiteX1" fmla="*/ 352770 w 352770"/>
                    <a:gd name="connsiteY1" fmla="*/ 13335 h 45719"/>
                    <a:gd name="connsiteX2" fmla="*/ 288000 w 352770"/>
                    <a:gd name="connsiteY2" fmla="*/ 45719 h 45719"/>
                    <a:gd name="connsiteX3" fmla="*/ 0 w 352770"/>
                    <a:gd name="connsiteY3" fmla="*/ 45719 h 45719"/>
                    <a:gd name="connsiteX4" fmla="*/ 0 w 352770"/>
                    <a:gd name="connsiteY4" fmla="*/ 0 h 45719"/>
                    <a:gd name="connsiteX0" fmla="*/ 45720 w 352770"/>
                    <a:gd name="connsiteY0" fmla="*/ 0 h 40004"/>
                    <a:gd name="connsiteX1" fmla="*/ 352770 w 352770"/>
                    <a:gd name="connsiteY1" fmla="*/ 7620 h 40004"/>
                    <a:gd name="connsiteX2" fmla="*/ 288000 w 352770"/>
                    <a:gd name="connsiteY2" fmla="*/ 40004 h 40004"/>
                    <a:gd name="connsiteX3" fmla="*/ 0 w 352770"/>
                    <a:gd name="connsiteY3" fmla="*/ 40004 h 40004"/>
                    <a:gd name="connsiteX4" fmla="*/ 45720 w 352770"/>
                    <a:gd name="connsiteY4" fmla="*/ 0 h 40004"/>
                    <a:gd name="connsiteX0" fmla="*/ 45720 w 358485"/>
                    <a:gd name="connsiteY0" fmla="*/ 3421 h 43425"/>
                    <a:gd name="connsiteX1" fmla="*/ 358485 w 358485"/>
                    <a:gd name="connsiteY1" fmla="*/ 0 h 43425"/>
                    <a:gd name="connsiteX2" fmla="*/ 288000 w 358485"/>
                    <a:gd name="connsiteY2" fmla="*/ 43425 h 43425"/>
                    <a:gd name="connsiteX3" fmla="*/ 0 w 358485"/>
                    <a:gd name="connsiteY3" fmla="*/ 43425 h 43425"/>
                    <a:gd name="connsiteX4" fmla="*/ 45720 w 358485"/>
                    <a:gd name="connsiteY4" fmla="*/ 3421 h 4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85" h="43425">
                      <a:moveTo>
                        <a:pt x="45720" y="3421"/>
                      </a:moveTo>
                      <a:lnTo>
                        <a:pt x="358485" y="0"/>
                      </a:lnTo>
                      <a:lnTo>
                        <a:pt x="288000" y="43425"/>
                      </a:lnTo>
                      <a:lnTo>
                        <a:pt x="0" y="43425"/>
                      </a:lnTo>
                      <a:lnTo>
                        <a:pt x="45720" y="34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cxnSp>
            <p:nvCxnSpPr>
              <p:cNvPr id="11" name="直線コネクタ 10">
                <a:extLst>
                  <a:ext uri="{FF2B5EF4-FFF2-40B4-BE49-F238E27FC236}">
                    <a16:creationId xmlns:a16="http://schemas.microsoft.com/office/drawing/2014/main" id="{FE7DA6AB-8E16-4DAE-B592-311481057874}"/>
                  </a:ext>
                </a:extLst>
              </p:cNvPr>
              <p:cNvCxnSpPr>
                <a:cxnSpLocks/>
              </p:cNvCxnSpPr>
              <p:nvPr/>
            </p:nvCxnSpPr>
            <p:spPr>
              <a:xfrm>
                <a:off x="2574335" y="5705956"/>
                <a:ext cx="2971674" cy="0"/>
              </a:xfrm>
              <a:prstGeom prst="line">
                <a:avLst/>
              </a:prstGeom>
              <a:noFill/>
              <a:ln w="38100" cap="flat" cmpd="sng" algn="ctr">
                <a:solidFill>
                  <a:srgbClr val="FF0000"/>
                </a:solidFill>
                <a:prstDash val="dash"/>
                <a:miter lim="800000"/>
              </a:ln>
              <a:effectLst/>
            </p:spPr>
          </p:cxnSp>
          <p:sp>
            <p:nvSpPr>
              <p:cNvPr id="12" name="テキスト プレースホルダー 1">
                <a:extLst>
                  <a:ext uri="{FF2B5EF4-FFF2-40B4-BE49-F238E27FC236}">
                    <a16:creationId xmlns:a16="http://schemas.microsoft.com/office/drawing/2014/main" id="{FA5B5FDA-A4C4-4BB5-9FCB-665F4A77DF24}"/>
                  </a:ext>
                </a:extLst>
              </p:cNvPr>
              <p:cNvSpPr txBox="1">
                <a:spLocks/>
              </p:cNvSpPr>
              <p:nvPr/>
            </p:nvSpPr>
            <p:spPr bwMode="auto">
              <a:xfrm>
                <a:off x="3978290" y="3729808"/>
                <a:ext cx="2461745" cy="95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rIns="0" anchor="ctr"/>
              <a:lstStyle>
                <a:lvl1pPr marL="342900" indent="-342900" algn="l" rtl="0" eaLnBrk="0" fontAlgn="base" hangingPunct="0">
                  <a:spcBef>
                    <a:spcPct val="20000"/>
                  </a:spcBef>
                  <a:spcAft>
                    <a:spcPct val="0"/>
                  </a:spcAft>
                  <a:buFont typeface="Arial" panose="020B0604020202020204"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600"/>
                  </a:lnSpc>
                  <a:defRPr/>
                </a:pPr>
                <a:r>
                  <a:rPr lang="ja-JP" altLang="en-US" sz="2000" b="1" dirty="0">
                    <a:solidFill>
                      <a:srgbClr val="C00000"/>
                    </a:solidFill>
                    <a:latin typeface="Meiryo UI" panose="020B0604030504040204" pitchFamily="50" charset="-128"/>
                    <a:ea typeface="Meiryo UI" panose="020B0604030504040204" pitchFamily="50" charset="-128"/>
                  </a:rPr>
                  <a:t>余剰インバランス</a:t>
                </a:r>
              </a:p>
            </p:txBody>
          </p:sp>
          <p:cxnSp>
            <p:nvCxnSpPr>
              <p:cNvPr id="13" name="直線コネクタ 12">
                <a:extLst>
                  <a:ext uri="{FF2B5EF4-FFF2-40B4-BE49-F238E27FC236}">
                    <a16:creationId xmlns:a16="http://schemas.microsoft.com/office/drawing/2014/main" id="{39CF50A5-A62E-4D38-A9B0-B06EC6366BA4}"/>
                  </a:ext>
                </a:extLst>
              </p:cNvPr>
              <p:cNvCxnSpPr>
                <a:cxnSpLocks/>
              </p:cNvCxnSpPr>
              <p:nvPr/>
            </p:nvCxnSpPr>
            <p:spPr>
              <a:xfrm>
                <a:off x="2616839" y="4852265"/>
                <a:ext cx="2722902" cy="40175"/>
              </a:xfrm>
              <a:prstGeom prst="line">
                <a:avLst/>
              </a:prstGeom>
              <a:noFill/>
              <a:ln w="38100" cap="flat" cmpd="sng" algn="ctr">
                <a:solidFill>
                  <a:srgbClr val="FF0000"/>
                </a:solidFill>
                <a:prstDash val="dash"/>
                <a:miter lim="800000"/>
              </a:ln>
              <a:effectLst/>
            </p:spPr>
          </p:cxnSp>
          <p:sp>
            <p:nvSpPr>
              <p:cNvPr id="14" name="正方形/長方形 13">
                <a:extLst>
                  <a:ext uri="{FF2B5EF4-FFF2-40B4-BE49-F238E27FC236}">
                    <a16:creationId xmlns:a16="http://schemas.microsoft.com/office/drawing/2014/main" id="{2305288A-528E-4AF8-92C0-BE3B5155B594}"/>
                  </a:ext>
                </a:extLst>
              </p:cNvPr>
              <p:cNvSpPr/>
              <p:nvPr/>
            </p:nvSpPr>
            <p:spPr>
              <a:xfrm>
                <a:off x="3602520" y="4892440"/>
                <a:ext cx="594575" cy="1091195"/>
              </a:xfrm>
              <a:prstGeom prst="rect">
                <a:avLst/>
              </a:prstGeom>
              <a:solidFill>
                <a:srgbClr val="FF9999"/>
              </a:solidFill>
              <a:ln w="12700" cap="flat" cmpd="sng" algn="ctr">
                <a:solidFill>
                  <a:sysClr val="window" lastClr="FFFFFF">
                    <a:lumMod val="50000"/>
                  </a:sysClr>
                </a:solidFill>
                <a:prstDash val="solid"/>
                <a:miter lim="800000"/>
              </a:ln>
              <a:effectLst/>
            </p:spPr>
            <p:txBody>
              <a:bodyPr vert="horz" anchor="ctr"/>
              <a:lstStyle/>
              <a:p>
                <a:pPr algn="ctr">
                  <a:defRPr/>
                </a:pPr>
                <a:r>
                  <a:rPr kumimoji="0" lang="ja-JP" altLang="en-US" sz="1400" b="1" kern="0" dirty="0">
                    <a:solidFill>
                      <a:prstClr val="black"/>
                    </a:solidFill>
                    <a:latin typeface="Meiryo UI" panose="020B0604030504040204" pitchFamily="50" charset="-128"/>
                    <a:ea typeface="Meiryo UI" panose="020B0604030504040204" pitchFamily="50" charset="-128"/>
                  </a:rPr>
                  <a:t>需要計画</a:t>
                </a:r>
                <a:endParaRPr kumimoji="0" lang="en-US" altLang="ja-JP" sz="1400" b="1" kern="0" dirty="0">
                  <a:solidFill>
                    <a:prstClr val="black"/>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93EB4BB0-97BA-480F-B858-05251635E6AF}"/>
                  </a:ext>
                </a:extLst>
              </p:cNvPr>
              <p:cNvSpPr/>
              <p:nvPr/>
            </p:nvSpPr>
            <p:spPr>
              <a:xfrm>
                <a:off x="3109436" y="3775522"/>
                <a:ext cx="429896" cy="1079571"/>
              </a:xfrm>
              <a:prstGeom prst="rect">
                <a:avLst/>
              </a:prstGeom>
              <a:solidFill>
                <a:srgbClr val="70AD47">
                  <a:lumMod val="60000"/>
                  <a:lumOff val="40000"/>
                </a:srgbClr>
              </a:solidFill>
              <a:ln w="12700" cap="flat" cmpd="sng" algn="ctr">
                <a:solidFill>
                  <a:sysClr val="window" lastClr="FFFFFF">
                    <a:lumMod val="50000"/>
                  </a:sysClr>
                </a:solidFill>
                <a:prstDash val="solid"/>
                <a:miter lim="800000"/>
              </a:ln>
              <a:effectLst/>
            </p:spPr>
            <p:txBody>
              <a:bodyPr vert="eaVert" anchor="ctr"/>
              <a:lstStyle/>
              <a:p>
                <a:pPr algn="ctr">
                  <a:defRPr/>
                </a:pPr>
                <a:r>
                  <a:rPr kumimoji="0" lang="ja-JP" altLang="en-US" sz="1400" b="1" kern="0" dirty="0">
                    <a:solidFill>
                      <a:prstClr val="black"/>
                    </a:solidFill>
                    <a:latin typeface="Meiryo UI" panose="020B0604030504040204" pitchFamily="50" charset="-128"/>
                    <a:ea typeface="Meiryo UI" panose="020B0604030504040204" pitchFamily="50" charset="-128"/>
                  </a:rPr>
                  <a:t>販売計画</a:t>
                </a:r>
                <a:endParaRPr kumimoji="0" lang="en-US" altLang="ja-JP" sz="1400" b="1" kern="0" dirty="0">
                  <a:solidFill>
                    <a:prstClr val="black"/>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A6ED6C38-1BE7-4EB5-AB37-CF026414540C}"/>
                  </a:ext>
                </a:extLst>
              </p:cNvPr>
              <p:cNvSpPr/>
              <p:nvPr/>
            </p:nvSpPr>
            <p:spPr>
              <a:xfrm>
                <a:off x="4389143" y="5707047"/>
                <a:ext cx="1050517" cy="282571"/>
              </a:xfrm>
              <a:prstGeom prst="rect">
                <a:avLst/>
              </a:prstGeom>
              <a:solidFill>
                <a:srgbClr val="C00000"/>
              </a:solidFill>
              <a:ln w="12700" cap="flat" cmpd="sng" algn="ctr">
                <a:solidFill>
                  <a:sysClr val="window" lastClr="FFFFFF">
                    <a:lumMod val="50000"/>
                  </a:sysClr>
                </a:solidFill>
                <a:prstDash val="solid"/>
                <a:miter lim="800000"/>
              </a:ln>
              <a:effectLst/>
            </p:spPr>
            <p:txBody>
              <a:bodyPr vert="horz" lIns="0" tIns="0" rIns="0" bIns="0" anchor="ctr"/>
              <a:lstStyle/>
              <a:p>
                <a:pPr algn="ctr">
                  <a:defRPr/>
                </a:pPr>
                <a:r>
                  <a:rPr kumimoji="0" lang="ja-JP" altLang="en-US" sz="1400" b="1" kern="0" dirty="0">
                    <a:solidFill>
                      <a:prstClr val="white"/>
                    </a:solidFill>
                    <a:latin typeface="Meiryo UI" panose="020B0604030504040204" pitchFamily="50" charset="-128"/>
                    <a:ea typeface="Meiryo UI" panose="020B0604030504040204" pitchFamily="50" charset="-128"/>
                  </a:rPr>
                  <a:t>需要実績</a:t>
                </a:r>
                <a:endParaRPr kumimoji="0" lang="en-US" altLang="ja-JP" sz="1400" b="1" kern="0" dirty="0">
                  <a:solidFill>
                    <a:prstClr val="white"/>
                  </a:solidFill>
                  <a:latin typeface="Meiryo UI" panose="020B0604030504040204" pitchFamily="50" charset="-128"/>
                  <a:ea typeface="Meiryo UI" panose="020B0604030504040204" pitchFamily="50" charset="-128"/>
                </a:endParaRPr>
              </a:p>
            </p:txBody>
          </p:sp>
          <p:cxnSp>
            <p:nvCxnSpPr>
              <p:cNvPr id="17" name="直線コネクタ 16">
                <a:extLst>
                  <a:ext uri="{FF2B5EF4-FFF2-40B4-BE49-F238E27FC236}">
                    <a16:creationId xmlns:a16="http://schemas.microsoft.com/office/drawing/2014/main" id="{DF7206E4-8810-451C-B7D3-07003B30C2C4}"/>
                  </a:ext>
                </a:extLst>
              </p:cNvPr>
              <p:cNvCxnSpPr>
                <a:cxnSpLocks/>
              </p:cNvCxnSpPr>
              <p:nvPr/>
            </p:nvCxnSpPr>
            <p:spPr>
              <a:xfrm>
                <a:off x="2516935" y="5989618"/>
                <a:ext cx="3114773" cy="0"/>
              </a:xfrm>
              <a:prstGeom prst="line">
                <a:avLst/>
              </a:prstGeom>
              <a:noFill/>
              <a:ln w="38100" cap="flat" cmpd="sng" algn="ctr">
                <a:solidFill>
                  <a:schemeClr val="tx1"/>
                </a:solidFill>
                <a:prstDash val="solid"/>
                <a:miter lim="800000"/>
              </a:ln>
              <a:effectLst/>
            </p:spPr>
          </p:cxnSp>
          <p:sp>
            <p:nvSpPr>
              <p:cNvPr id="18" name="正方形/長方形 17">
                <a:extLst>
                  <a:ext uri="{FF2B5EF4-FFF2-40B4-BE49-F238E27FC236}">
                    <a16:creationId xmlns:a16="http://schemas.microsoft.com/office/drawing/2014/main" id="{3EEFA6BD-C5F9-4408-836A-9448FEE65395}"/>
                  </a:ext>
                </a:extLst>
              </p:cNvPr>
              <p:cNvSpPr/>
              <p:nvPr/>
            </p:nvSpPr>
            <p:spPr>
              <a:xfrm>
                <a:off x="2616839" y="3775337"/>
                <a:ext cx="429896" cy="2193167"/>
              </a:xfrm>
              <a:prstGeom prst="rect">
                <a:avLst/>
              </a:prstGeom>
              <a:solidFill>
                <a:srgbClr val="4472C4">
                  <a:lumMod val="20000"/>
                  <a:lumOff val="80000"/>
                </a:srgbClr>
              </a:solidFill>
              <a:ln w="12700" cap="flat" cmpd="sng" algn="ctr">
                <a:solidFill>
                  <a:sysClr val="window" lastClr="FFFFFF">
                    <a:lumMod val="50000"/>
                  </a:sysClr>
                </a:solidFill>
                <a:prstDash val="solid"/>
                <a:miter lim="800000"/>
              </a:ln>
              <a:effectLst/>
            </p:spPr>
            <p:txBody>
              <a:bodyPr vert="eaVert" anchor="ctr"/>
              <a:lstStyle/>
              <a:p>
                <a:pPr algn="ctr">
                  <a:defRPr/>
                </a:pPr>
                <a:r>
                  <a:rPr kumimoji="0" lang="ja-JP" altLang="en-US" sz="1400" b="1" kern="0" dirty="0">
                    <a:solidFill>
                      <a:prstClr val="black"/>
                    </a:solidFill>
                    <a:latin typeface="Meiryo UI" panose="020B0604030504040204" pitchFamily="50" charset="-128"/>
                    <a:ea typeface="Meiryo UI" panose="020B0604030504040204" pitchFamily="50" charset="-128"/>
                  </a:rPr>
                  <a:t>調　達　計　画</a:t>
                </a:r>
              </a:p>
            </p:txBody>
          </p:sp>
          <p:sp>
            <p:nvSpPr>
              <p:cNvPr id="19" name="矢印: 上下 18">
                <a:extLst>
                  <a:ext uri="{FF2B5EF4-FFF2-40B4-BE49-F238E27FC236}">
                    <a16:creationId xmlns:a16="http://schemas.microsoft.com/office/drawing/2014/main" id="{AFB4406D-5F5A-47B7-8FDE-8ED5E78CC7C3}"/>
                  </a:ext>
                </a:extLst>
              </p:cNvPr>
              <p:cNvSpPr/>
              <p:nvPr/>
            </p:nvSpPr>
            <p:spPr>
              <a:xfrm>
                <a:off x="4782943" y="4892440"/>
                <a:ext cx="223924" cy="813516"/>
              </a:xfrm>
              <a:prstGeom prst="upDown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0" name="正方形/長方形 19">
                <a:extLst>
                  <a:ext uri="{FF2B5EF4-FFF2-40B4-BE49-F238E27FC236}">
                    <a16:creationId xmlns:a16="http://schemas.microsoft.com/office/drawing/2014/main" id="{15575520-E951-4984-BCF6-272896BBE67B}"/>
                  </a:ext>
                </a:extLst>
              </p:cNvPr>
              <p:cNvSpPr/>
              <p:nvPr/>
            </p:nvSpPr>
            <p:spPr>
              <a:xfrm>
                <a:off x="3754054" y="5999815"/>
                <a:ext cx="852638" cy="261610"/>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提出値</a:t>
                </a:r>
              </a:p>
            </p:txBody>
          </p:sp>
          <p:sp>
            <p:nvSpPr>
              <p:cNvPr id="21" name="正方形/長方形 20">
                <a:extLst>
                  <a:ext uri="{FF2B5EF4-FFF2-40B4-BE49-F238E27FC236}">
                    <a16:creationId xmlns:a16="http://schemas.microsoft.com/office/drawing/2014/main" id="{88ADB038-36B7-4D52-BE2D-D48EB9ED013D}"/>
                  </a:ext>
                </a:extLst>
              </p:cNvPr>
              <p:cNvSpPr/>
              <p:nvPr/>
            </p:nvSpPr>
            <p:spPr>
              <a:xfrm>
                <a:off x="4724854" y="5999181"/>
                <a:ext cx="852638" cy="261610"/>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実績値</a:t>
                </a:r>
              </a:p>
            </p:txBody>
          </p:sp>
          <p:sp>
            <p:nvSpPr>
              <p:cNvPr id="22" name="テキスト プレースホルダー 1">
                <a:extLst>
                  <a:ext uri="{FF2B5EF4-FFF2-40B4-BE49-F238E27FC236}">
                    <a16:creationId xmlns:a16="http://schemas.microsoft.com/office/drawing/2014/main" id="{66AD9E85-0542-4033-991B-499B3B6BC26D}"/>
                  </a:ext>
                </a:extLst>
              </p:cNvPr>
              <p:cNvSpPr txBox="1">
                <a:spLocks/>
              </p:cNvSpPr>
              <p:nvPr/>
            </p:nvSpPr>
            <p:spPr bwMode="auto">
              <a:xfrm>
                <a:off x="2516935" y="2977920"/>
                <a:ext cx="4117020" cy="77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defRPr kumimoji="1" sz="3200">
                    <a:solidFill>
                      <a:schemeClr val="tx1"/>
                    </a:solidFill>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メイリオ" panose="020B0604030504040204" pitchFamily="50" charset="-128"/>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メイリオ" panose="020B0604030504040204" pitchFamily="50" charset="-128"/>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メイリオ" panose="020B0604030504040204" pitchFamily="50" charset="-128"/>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メイリオ" panose="020B0604030504040204" pitchFamily="50" charset="-128"/>
                    <a:ea typeface="メイリオ" panose="020B0604030504040204" pitchFamily="50" charset="-128"/>
                  </a:defRPr>
                </a:lvl9pPr>
              </a:lstStyle>
              <a:p>
                <a:pPr marL="0" indent="0" eaLnBrk="1" hangingPunct="1">
                  <a:spcBef>
                    <a:spcPts val="0"/>
                  </a:spcBef>
                  <a:buNone/>
                </a:pPr>
                <a:r>
                  <a:rPr lang="ja-JP" altLang="en-US" sz="1800" b="1" i="1" u="sng" dirty="0">
                    <a:solidFill>
                      <a:srgbClr val="0070C0"/>
                    </a:solidFill>
                    <a:latin typeface="Meiryo UI" panose="020B0604030504040204" pitchFamily="50" charset="-128"/>
                    <a:ea typeface="Meiryo UI" panose="020B0604030504040204" pitchFamily="50" charset="-128"/>
                  </a:rPr>
                  <a:t>不適切な取引計画の例</a:t>
                </a:r>
                <a:r>
                  <a:rPr lang="ja-JP" altLang="en-US" sz="1800" b="1" dirty="0">
                    <a:solidFill>
                      <a:srgbClr val="0070C0"/>
                    </a:solidFill>
                    <a:latin typeface="Meiryo UI" panose="020B0604030504040204" pitchFamily="50" charset="-128"/>
                    <a:ea typeface="Meiryo UI" panose="020B0604030504040204" pitchFamily="50" charset="-128"/>
                  </a:rPr>
                  <a:t>　</a:t>
                </a:r>
                <a:endParaRPr lang="en-US" altLang="ja-JP" sz="1800" b="1" dirty="0">
                  <a:solidFill>
                    <a:srgbClr val="0070C0"/>
                  </a:solidFill>
                  <a:latin typeface="Meiryo UI" panose="020B0604030504040204" pitchFamily="50" charset="-128"/>
                  <a:ea typeface="Meiryo UI" panose="020B0604030504040204" pitchFamily="50" charset="-128"/>
                </a:endParaRPr>
              </a:p>
              <a:p>
                <a:pPr marL="0" indent="0" eaLnBrk="1" hangingPunct="1">
                  <a:spcBef>
                    <a:spcPts val="0"/>
                  </a:spcBef>
                  <a:buNone/>
                </a:pPr>
                <a:r>
                  <a:rPr lang="ja-JP" altLang="en-US" sz="1800" b="1" dirty="0">
                    <a:latin typeface="Meiryo UI" panose="020B0604030504040204" pitchFamily="50" charset="-128"/>
                    <a:ea typeface="Meiryo UI" panose="020B0604030504040204" pitchFamily="50" charset="-128"/>
                  </a:rPr>
                  <a:t>　需要予測に基づかない計画を提出し恒常的に余剰インバランスを発生</a:t>
                </a:r>
              </a:p>
            </p:txBody>
          </p:sp>
          <p:sp>
            <p:nvSpPr>
              <p:cNvPr id="23" name="正方形/長方形 22">
                <a:extLst>
                  <a:ext uri="{FF2B5EF4-FFF2-40B4-BE49-F238E27FC236}">
                    <a16:creationId xmlns:a16="http://schemas.microsoft.com/office/drawing/2014/main" id="{DA37B2B5-4779-4626-8874-1E0C0EB44CDA}"/>
                  </a:ext>
                </a:extLst>
              </p:cNvPr>
              <p:cNvSpPr/>
              <p:nvPr/>
            </p:nvSpPr>
            <p:spPr>
              <a:xfrm>
                <a:off x="3960220" y="4285005"/>
                <a:ext cx="2286965" cy="338670"/>
              </a:xfrm>
              <a:prstGeom prst="rect">
                <a:avLst/>
              </a:prstGeom>
            </p:spPr>
            <p:txBody>
              <a:bodyPr wrap="none">
                <a:spAutoFit/>
              </a:bodyPr>
              <a:lstStyle/>
              <a:p>
                <a:r>
                  <a:rPr lang="zh-TW" altLang="en-US" b="1" dirty="0">
                    <a:latin typeface="Meiryo UI" panose="020B0604030504040204" pitchFamily="50" charset="-128"/>
                    <a:ea typeface="Meiryo UI" panose="020B0604030504040204" pitchFamily="50" charset="-128"/>
                  </a:rPr>
                  <a:t>（調達計画－販売計画）＞需要</a:t>
                </a:r>
                <a:r>
                  <a:rPr lang="ja-JP" altLang="en-US" b="1" dirty="0">
                    <a:latin typeface="Meiryo UI" panose="020B0604030504040204" pitchFamily="50" charset="-128"/>
                    <a:ea typeface="Meiryo UI" panose="020B0604030504040204" pitchFamily="50" charset="-128"/>
                  </a:rPr>
                  <a:t>実績</a:t>
                </a:r>
                <a:endParaRPr lang="zh-TW" altLang="en-US" b="1" dirty="0">
                  <a:latin typeface="Meiryo UI" panose="020B0604030504040204" pitchFamily="50" charset="-128"/>
                  <a:ea typeface="Meiryo UI" panose="020B0604030504040204" pitchFamily="50" charset="-128"/>
                </a:endParaRPr>
              </a:p>
            </p:txBody>
          </p:sp>
        </p:grpSp>
        <p:sp>
          <p:nvSpPr>
            <p:cNvPr id="9" name="四角形: 角を丸くする 8">
              <a:extLst>
                <a:ext uri="{FF2B5EF4-FFF2-40B4-BE49-F238E27FC236}">
                  <a16:creationId xmlns:a16="http://schemas.microsoft.com/office/drawing/2014/main" id="{73622143-A085-4DBB-9215-3B0E77E8C066}"/>
                </a:ext>
              </a:extLst>
            </p:cNvPr>
            <p:cNvSpPr/>
            <p:nvPr/>
          </p:nvSpPr>
          <p:spPr>
            <a:xfrm>
              <a:off x="996892" y="2919673"/>
              <a:ext cx="9676052" cy="36606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7" name="テキスト ボックス 26">
            <a:extLst>
              <a:ext uri="{FF2B5EF4-FFF2-40B4-BE49-F238E27FC236}">
                <a16:creationId xmlns:a16="http://schemas.microsoft.com/office/drawing/2014/main" id="{25B0ACBD-5A7A-4D4D-BA51-D714F0B541D4}"/>
              </a:ext>
            </a:extLst>
          </p:cNvPr>
          <p:cNvSpPr txBox="1"/>
          <p:nvPr/>
        </p:nvSpPr>
        <p:spPr>
          <a:xfrm>
            <a:off x="5830493" y="5253655"/>
            <a:ext cx="3844130" cy="707886"/>
          </a:xfrm>
          <a:prstGeom prst="rect">
            <a:avLst/>
          </a:prstGeom>
          <a:noFill/>
        </p:spPr>
        <p:txBody>
          <a:bodyPr wrap="square" rtlCol="0">
            <a:spAutoFit/>
          </a:bodyPr>
          <a:lstStyle/>
          <a:p>
            <a:r>
              <a:rPr kumimoji="1" lang="ja-JP" altLang="en-US" sz="2000" b="1" dirty="0">
                <a:solidFill>
                  <a:srgbClr val="FF0000"/>
                </a:solidFill>
                <a:latin typeface="Meiryo UI" panose="020B0604030504040204" pitchFamily="50" charset="-128"/>
                <a:ea typeface="Meiryo UI" panose="020B0604030504040204" pitchFamily="50" charset="-128"/>
              </a:rPr>
              <a:t>需要計画は地点に基づいた計画の提出をお願いいたします！</a:t>
            </a:r>
          </a:p>
        </p:txBody>
      </p:sp>
    </p:spTree>
    <p:extLst>
      <p:ext uri="{BB962C8B-B14F-4D97-AF65-F5344CB8AC3E}">
        <p14:creationId xmlns:p14="http://schemas.microsoft.com/office/powerpoint/2010/main" val="276936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3BBC8C3-B714-478A-9519-0191CE26B629}"/>
              </a:ext>
            </a:extLst>
          </p:cNvPr>
          <p:cNvSpPr>
            <a:spLocks noGrp="1"/>
          </p:cNvSpPr>
          <p:nvPr>
            <p:ph type="sldNum" sz="quarter" idx="4"/>
          </p:nvPr>
        </p:nvSpPr>
        <p:spPr/>
        <p:txBody>
          <a:bodyPr/>
          <a:lstStyle/>
          <a:p>
            <a:fld id="{CE6A2B22-FBE6-4360-BB9D-4A43BE0059B8}" type="slidenum">
              <a:rPr lang="ja-JP" altLang="en-US" smtClean="0">
                <a:solidFill>
                  <a:prstClr val="black"/>
                </a:solidFill>
              </a:rPr>
              <a:pPr/>
              <a:t>8</a:t>
            </a:fld>
            <a:endParaRPr lang="ja-JP" altLang="en-US" dirty="0">
              <a:solidFill>
                <a:prstClr val="black"/>
              </a:solidFill>
            </a:endParaRPr>
          </a:p>
        </p:txBody>
      </p:sp>
      <p:sp>
        <p:nvSpPr>
          <p:cNvPr id="4" name="テキスト プレースホルダー 1">
            <a:extLst>
              <a:ext uri="{FF2B5EF4-FFF2-40B4-BE49-F238E27FC236}">
                <a16:creationId xmlns:a16="http://schemas.microsoft.com/office/drawing/2014/main" id="{17BDDA81-C441-43F4-8C7A-994CE3739F1D}"/>
              </a:ext>
            </a:extLst>
          </p:cNvPr>
          <p:cNvSpPr txBox="1">
            <a:spLocks/>
          </p:cNvSpPr>
          <p:nvPr/>
        </p:nvSpPr>
        <p:spPr>
          <a:xfrm>
            <a:off x="382677" y="256974"/>
            <a:ext cx="9140645" cy="431800"/>
          </a:xfrm>
          <a:prstGeom prst="rect">
            <a:avLst/>
          </a:prstGeom>
        </p:spPr>
        <p:txBody>
          <a:bodyPr anchor="ct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b="1" dirty="0">
                <a:latin typeface="Meiryo UI" panose="020B0604030504040204" pitchFamily="50" charset="-128"/>
                <a:ea typeface="Meiryo UI" panose="020B0604030504040204" pitchFamily="50" charset="-128"/>
              </a:rPr>
              <a:t>参考．第６回制度設計・監視専門会合　資料抜粋（令和</a:t>
            </a:r>
            <a:r>
              <a:rPr lang="en-US" altLang="ja-JP" sz="1800" b="1" dirty="0">
                <a:latin typeface="Meiryo UI" panose="020B0604030504040204" pitchFamily="50" charset="-128"/>
                <a:ea typeface="Meiryo UI" panose="020B0604030504040204" pitchFamily="50" charset="-128"/>
              </a:rPr>
              <a:t>7</a:t>
            </a:r>
            <a:r>
              <a:rPr lang="ja-JP" altLang="en-US" sz="1800" b="1" dirty="0">
                <a:latin typeface="Meiryo UI" panose="020B0604030504040204" pitchFamily="50" charset="-128"/>
                <a:ea typeface="Meiryo UI" panose="020B0604030504040204" pitchFamily="50" charset="-128"/>
              </a:rPr>
              <a:t>年２月２８日）</a:t>
            </a:r>
          </a:p>
        </p:txBody>
      </p:sp>
      <p:sp>
        <p:nvSpPr>
          <p:cNvPr id="8" name="正方形/長方形 7">
            <a:extLst>
              <a:ext uri="{FF2B5EF4-FFF2-40B4-BE49-F238E27FC236}">
                <a16:creationId xmlns:a16="http://schemas.microsoft.com/office/drawing/2014/main" id="{4F3BB76C-D2EA-44BD-8577-976FA06DA1F2}"/>
              </a:ext>
            </a:extLst>
          </p:cNvPr>
          <p:cNvSpPr/>
          <p:nvPr/>
        </p:nvSpPr>
        <p:spPr>
          <a:xfrm>
            <a:off x="172234" y="6393277"/>
            <a:ext cx="9561530" cy="415498"/>
          </a:xfrm>
          <a:prstGeom prst="rect">
            <a:avLst/>
          </a:prstGeom>
          <a:solidFill>
            <a:schemeClr val="bg1"/>
          </a:solidFill>
          <a:ln>
            <a:noFill/>
          </a:ln>
        </p:spPr>
        <p:txBody>
          <a:bodyPr wrap="square">
            <a:spAutoFit/>
          </a:bodyPr>
          <a:lstStyle/>
          <a:p>
            <a:r>
              <a:rPr lang="ja-JP" altLang="en-US" sz="1050" dirty="0">
                <a:latin typeface="Meiryo UI" panose="020B0604030504040204" pitchFamily="50" charset="-128"/>
                <a:ea typeface="Meiryo UI" panose="020B0604030504040204" pitchFamily="50" charset="-128"/>
              </a:rPr>
              <a:t>出典：「インバランス料金制度の詳細設計等について：第６回 制度設計・監視専門会合　</a:t>
            </a:r>
            <a:r>
              <a:rPr lang="zh-TW" altLang="en-US" sz="1050" dirty="0">
                <a:latin typeface="Meiryo UI" panose="020B0604030504040204" pitchFamily="50" charset="-128"/>
                <a:ea typeface="Meiryo UI" panose="020B0604030504040204" pitchFamily="50" charset="-128"/>
              </a:rPr>
              <a:t>事務局提出資料</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2025</a:t>
            </a:r>
            <a:r>
              <a:rPr lang="ja-JP" altLang="en-US" sz="1050" dirty="0">
                <a:latin typeface="Meiryo UI" panose="020B0604030504040204" pitchFamily="50" charset="-128"/>
                <a:ea typeface="Meiryo UI" panose="020B0604030504040204" pitchFamily="50" charset="-128"/>
              </a:rPr>
              <a:t>年２月</a:t>
            </a:r>
            <a:r>
              <a:rPr lang="en-US" altLang="ja-JP" sz="1050" dirty="0">
                <a:latin typeface="Meiryo UI" panose="020B0604030504040204" pitchFamily="50" charset="-128"/>
                <a:ea typeface="Meiryo UI" panose="020B0604030504040204" pitchFamily="50" charset="-128"/>
              </a:rPr>
              <a:t>28</a:t>
            </a:r>
            <a:r>
              <a:rPr lang="ja-JP" altLang="en-US" sz="1050" dirty="0">
                <a:latin typeface="Meiryo UI" panose="020B0604030504040204" pitchFamily="50" charset="-128"/>
                <a:ea typeface="Meiryo UI" panose="020B0604030504040204" pitchFamily="50" charset="-128"/>
              </a:rPr>
              <a:t>日）」　抜粋・加工により作成（経済産業省）</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https://www.emsc.meti.go.jp/activity/emsc_systemsurveillance/pdf/006_05_00.pdf</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2025</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5</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27</a:t>
            </a:r>
            <a:r>
              <a:rPr lang="ja-JP" altLang="en-US" sz="1050" dirty="0">
                <a:latin typeface="Meiryo UI" panose="020B0604030504040204" pitchFamily="50" charset="-128"/>
                <a:ea typeface="Meiryo UI" panose="020B0604030504040204" pitchFamily="50" charset="-128"/>
              </a:rPr>
              <a:t>日閲覧）</a:t>
            </a:r>
            <a:endParaRPr lang="en-US" altLang="ja-JP" sz="105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8B0F90C0-A11E-4FF4-931F-6157706BD186}"/>
              </a:ext>
            </a:extLst>
          </p:cNvPr>
          <p:cNvPicPr>
            <a:picLocks noChangeAspect="1"/>
          </p:cNvPicPr>
          <p:nvPr/>
        </p:nvPicPr>
        <p:blipFill>
          <a:blip r:embed="rId3"/>
          <a:stretch>
            <a:fillRect/>
          </a:stretch>
        </p:blipFill>
        <p:spPr>
          <a:xfrm>
            <a:off x="83269" y="689756"/>
            <a:ext cx="9739462" cy="5640309"/>
          </a:xfrm>
          <a:prstGeom prst="rect">
            <a:avLst/>
          </a:prstGeom>
        </p:spPr>
      </p:pic>
      <p:sp>
        <p:nvSpPr>
          <p:cNvPr id="7" name="正方形/長方形 6">
            <a:extLst>
              <a:ext uri="{FF2B5EF4-FFF2-40B4-BE49-F238E27FC236}">
                <a16:creationId xmlns:a16="http://schemas.microsoft.com/office/drawing/2014/main" id="{6E5C9601-25C9-4FFC-B6FE-9CEBB82A6CBE}"/>
              </a:ext>
            </a:extLst>
          </p:cNvPr>
          <p:cNvSpPr/>
          <p:nvPr/>
        </p:nvSpPr>
        <p:spPr>
          <a:xfrm>
            <a:off x="625567" y="2941532"/>
            <a:ext cx="8820000" cy="34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2133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メイリオ"/>
        <a:cs typeface=""/>
      </a:majorFont>
      <a:minorFont>
        <a:latin typeface="Meiryo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メイリオ"/>
        <a:cs typeface=""/>
      </a:majorFont>
      <a:minorFont>
        <a:latin typeface="Meiryo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2153</TotalTime>
  <Words>3113</Words>
  <Application>Microsoft Office PowerPoint</Application>
  <PresentationFormat>A4 210 x 297 mm</PresentationFormat>
  <Paragraphs>211</Paragraphs>
  <Slides>17</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17</vt:i4>
      </vt:variant>
    </vt:vector>
  </HeadingPairs>
  <TitlesOfParts>
    <vt:vector size="25" baseType="lpstr">
      <vt:lpstr>HG丸ｺﾞｼｯｸM-PRO</vt:lpstr>
      <vt:lpstr>Meiryo UI</vt:lpstr>
      <vt:lpstr>游ゴシック</vt:lpstr>
      <vt:lpstr>Arial</vt:lpstr>
      <vt:lpstr>Times New Roman</vt:lpstr>
      <vt:lpstr>Wingdings</vt:lpstr>
      <vt:lpstr>Office テーマ</vt:lpstr>
      <vt:lpstr>1_Office テーマ</vt:lpstr>
      <vt:lpstr>計画値同時同量制度の遵守について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北陸電力</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企画書　表紙・裏表紙　北陸電力</dc:title>
  <dc:subject>企画書　表紙・裏表紙　北陸電力</dc:subject>
  <dc:creator>地域広報部</dc:creator>
  <cp:lastModifiedBy>杉本 貴彦</cp:lastModifiedBy>
  <cp:revision>175</cp:revision>
  <cp:lastPrinted>2020-02-05T06:43:40Z</cp:lastPrinted>
  <dcterms:created xsi:type="dcterms:W3CDTF">2019-03-28T05:46:27Z</dcterms:created>
  <dcterms:modified xsi:type="dcterms:W3CDTF">2025-06-23T01:36:22Z</dcterms:modified>
</cp:coreProperties>
</file>